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82" d="100"/>
          <a:sy n="82" d="100"/>
        </p:scale>
        <p:origin x="-86" y="-38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DA3C4D-6711-40A1-BBA6-49587F9B1CD7}" type="datetimeFigureOut">
              <a:rPr lang="en-GB" smtClean="0"/>
              <a:t>21/10/2016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8A170-F3F1-4767-AA47-60259530176C}" type="slidenum">
              <a:rPr lang="en-GB" smtClean="0"/>
              <a:t>‹#›</a:t>
            </a:fld>
            <a:endParaRPr lang="en-GB"/>
          </a:p>
        </p:txBody>
      </p:sp>
    </p:spTree>
    <p:extLst>
      <p:ext uri="{BB962C8B-B14F-4D97-AF65-F5344CB8AC3E}">
        <p14:creationId xmlns:p14="http://schemas.microsoft.com/office/powerpoint/2010/main" val="3893958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1</a:t>
            </a:fld>
            <a:endParaRPr lang="en-GB"/>
          </a:p>
        </p:txBody>
      </p:sp>
    </p:spTree>
    <p:extLst>
      <p:ext uri="{BB962C8B-B14F-4D97-AF65-F5344CB8AC3E}">
        <p14:creationId xmlns:p14="http://schemas.microsoft.com/office/powerpoint/2010/main" val="3818925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10</a:t>
            </a:fld>
            <a:endParaRPr lang="en-GB"/>
          </a:p>
        </p:txBody>
      </p:sp>
    </p:spTree>
    <p:extLst>
      <p:ext uri="{BB962C8B-B14F-4D97-AF65-F5344CB8AC3E}">
        <p14:creationId xmlns:p14="http://schemas.microsoft.com/office/powerpoint/2010/main" val="4078296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2</a:t>
            </a:fld>
            <a:endParaRPr lang="en-GB"/>
          </a:p>
        </p:txBody>
      </p:sp>
    </p:spTree>
    <p:extLst>
      <p:ext uri="{BB962C8B-B14F-4D97-AF65-F5344CB8AC3E}">
        <p14:creationId xmlns:p14="http://schemas.microsoft.com/office/powerpoint/2010/main" val="2671552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3</a:t>
            </a:fld>
            <a:endParaRPr lang="en-GB"/>
          </a:p>
        </p:txBody>
      </p:sp>
    </p:spTree>
    <p:extLst>
      <p:ext uri="{BB962C8B-B14F-4D97-AF65-F5344CB8AC3E}">
        <p14:creationId xmlns:p14="http://schemas.microsoft.com/office/powerpoint/2010/main" val="1380823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4</a:t>
            </a:fld>
            <a:endParaRPr lang="en-GB"/>
          </a:p>
        </p:txBody>
      </p:sp>
    </p:spTree>
    <p:extLst>
      <p:ext uri="{BB962C8B-B14F-4D97-AF65-F5344CB8AC3E}">
        <p14:creationId xmlns:p14="http://schemas.microsoft.com/office/powerpoint/2010/main" val="59785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5</a:t>
            </a:fld>
            <a:endParaRPr lang="en-GB"/>
          </a:p>
        </p:txBody>
      </p:sp>
    </p:spTree>
    <p:extLst>
      <p:ext uri="{BB962C8B-B14F-4D97-AF65-F5344CB8AC3E}">
        <p14:creationId xmlns:p14="http://schemas.microsoft.com/office/powerpoint/2010/main" val="945323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6</a:t>
            </a:fld>
            <a:endParaRPr lang="en-GB"/>
          </a:p>
        </p:txBody>
      </p:sp>
    </p:spTree>
    <p:extLst>
      <p:ext uri="{BB962C8B-B14F-4D97-AF65-F5344CB8AC3E}">
        <p14:creationId xmlns:p14="http://schemas.microsoft.com/office/powerpoint/2010/main" val="911845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7</a:t>
            </a:fld>
            <a:endParaRPr lang="en-GB"/>
          </a:p>
        </p:txBody>
      </p:sp>
    </p:spTree>
    <p:extLst>
      <p:ext uri="{BB962C8B-B14F-4D97-AF65-F5344CB8AC3E}">
        <p14:creationId xmlns:p14="http://schemas.microsoft.com/office/powerpoint/2010/main" val="2421723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8</a:t>
            </a:fld>
            <a:endParaRPr lang="en-GB"/>
          </a:p>
        </p:txBody>
      </p:sp>
    </p:spTree>
    <p:extLst>
      <p:ext uri="{BB962C8B-B14F-4D97-AF65-F5344CB8AC3E}">
        <p14:creationId xmlns:p14="http://schemas.microsoft.com/office/powerpoint/2010/main" val="1833265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58A170-F3F1-4767-AA47-60259530176C}" type="slidenum">
              <a:rPr lang="en-GB" smtClean="0"/>
              <a:t>9</a:t>
            </a:fld>
            <a:endParaRPr lang="en-GB"/>
          </a:p>
        </p:txBody>
      </p:sp>
    </p:spTree>
    <p:extLst>
      <p:ext uri="{BB962C8B-B14F-4D97-AF65-F5344CB8AC3E}">
        <p14:creationId xmlns:p14="http://schemas.microsoft.com/office/powerpoint/2010/main" val="134216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B2334A1-426F-40E6-90AE-64292A2B62EF}" type="datetimeFigureOut">
              <a:rPr lang="en-GB" smtClean="0"/>
              <a:t>21/10/2016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835714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2334A1-426F-40E6-90AE-64292A2B62EF}" type="datetimeFigureOut">
              <a:rPr lang="en-GB" smtClean="0"/>
              <a:t>21/10/2016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229510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2334A1-426F-40E6-90AE-64292A2B62EF}" type="datetimeFigureOut">
              <a:rPr lang="en-GB" smtClean="0"/>
              <a:t>21/10/2016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3415796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d slide">
    <p:spTree>
      <p:nvGrpSpPr>
        <p:cNvPr id="1" name=""/>
        <p:cNvGrpSpPr/>
        <p:nvPr/>
      </p:nvGrpSpPr>
      <p:grpSpPr>
        <a:xfrm>
          <a:off x="0" y="0"/>
          <a:ext cx="0" cy="0"/>
          <a:chOff x="0" y="0"/>
          <a:chExt cx="0" cy="0"/>
        </a:xfrm>
      </p:grpSpPr>
      <p:grpSp>
        <p:nvGrpSpPr>
          <p:cNvPr id="7" name="Group 6"/>
          <p:cNvGrpSpPr/>
          <p:nvPr userDrawn="1"/>
        </p:nvGrpSpPr>
        <p:grpSpPr>
          <a:xfrm>
            <a:off x="-2161117" y="-27384"/>
            <a:ext cx="14377908" cy="6912768"/>
            <a:chOff x="-1620838" y="-27275"/>
            <a:chExt cx="10783431" cy="6885275"/>
          </a:xfrm>
        </p:grpSpPr>
        <p:sp>
          <p:nvSpPr>
            <p:cNvPr id="8" name="Rectangle 7"/>
            <p:cNvSpPr/>
            <p:nvPr/>
          </p:nvSpPr>
          <p:spPr>
            <a:xfrm>
              <a:off x="-89927" y="0"/>
              <a:ext cx="9252520" cy="6858000"/>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lIns="95777" tIns="47889" rIns="95777" bIns="47889" anchor="ctr"/>
            <a:lstStyle/>
            <a:p>
              <a:pPr algn="ctr" defTabSz="957671">
                <a:defRPr/>
              </a:pPr>
              <a:endParaRPr lang="en-GB" sz="1800" dirty="0"/>
            </a:p>
          </p:txBody>
        </p:sp>
        <p:grpSp>
          <p:nvGrpSpPr>
            <p:cNvPr id="9" name="Group 12"/>
            <p:cNvGrpSpPr>
              <a:grpSpLocks/>
            </p:cNvGrpSpPr>
            <p:nvPr userDrawn="1"/>
          </p:nvGrpSpPr>
          <p:grpSpPr bwMode="auto">
            <a:xfrm>
              <a:off x="-1620838" y="-27275"/>
              <a:ext cx="10585452" cy="6410325"/>
              <a:chOff x="-1620688" y="-4186"/>
              <a:chExt cx="10585176" cy="6408712"/>
            </a:xfrm>
          </p:grpSpPr>
          <p:sp>
            <p:nvSpPr>
              <p:cNvPr id="10" name="Rounded Rectangle 9"/>
              <p:cNvSpPr/>
              <p:nvPr userDrawn="1"/>
            </p:nvSpPr>
            <p:spPr>
              <a:xfrm>
                <a:off x="-1620688" y="-4186"/>
                <a:ext cx="10585176" cy="6408712"/>
              </a:xfrm>
              <a:prstGeom prst="roundRect">
                <a:avLst>
                  <a:gd name="adj" fmla="val 2508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671">
                  <a:defRPr/>
                </a:pPr>
                <a:endParaRPr lang="en-GB" sz="1800" dirty="0"/>
              </a:p>
            </p:txBody>
          </p:sp>
          <p:sp>
            <p:nvSpPr>
              <p:cNvPr id="11" name="Rectangle 10"/>
              <p:cNvSpPr/>
              <p:nvPr/>
            </p:nvSpPr>
            <p:spPr>
              <a:xfrm>
                <a:off x="6588062" y="-4185"/>
                <a:ext cx="2376426" cy="46803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671">
                  <a:defRPr/>
                </a:pPr>
                <a:endParaRPr lang="en-GB" sz="1800" dirty="0"/>
              </a:p>
            </p:txBody>
          </p:sp>
        </p:grpSp>
      </p:grpSp>
      <p:sp>
        <p:nvSpPr>
          <p:cNvPr id="13"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14"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12" name="Rectangle 11"/>
          <p:cNvSpPr/>
          <p:nvPr userDrawn="1"/>
        </p:nvSpPr>
        <p:spPr>
          <a:xfrm>
            <a:off x="-48683" y="6437175"/>
            <a:ext cx="7471020" cy="400110"/>
          </a:xfrm>
          <a:prstGeom prst="rect">
            <a:avLst/>
          </a:prstGeom>
        </p:spPr>
        <p:txBody>
          <a:bodyPr wrap="none">
            <a:spAutoFit/>
          </a:bodyPr>
          <a:lstStyle/>
          <a:p>
            <a:r>
              <a:rPr lang="en-GB" sz="2000" b="1" dirty="0" smtClean="0">
                <a:solidFill>
                  <a:schemeClr val="bg1"/>
                </a:solidFill>
              </a:rPr>
              <a:t>Hertfordshire</a:t>
            </a:r>
            <a:r>
              <a:rPr lang="en-GB" sz="2000" b="1" baseline="0" dirty="0" smtClean="0">
                <a:solidFill>
                  <a:schemeClr val="bg1"/>
                </a:solidFill>
              </a:rPr>
              <a:t> and West Essex Sustainability and Transformation Plan</a:t>
            </a:r>
            <a:endParaRPr lang="en-GB" sz="2000" b="1" dirty="0">
              <a:solidFill>
                <a:schemeClr val="bg1"/>
              </a:solidFill>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5301" y="260648"/>
            <a:ext cx="2381065" cy="720080"/>
          </a:xfrm>
          <a:prstGeom prst="rect">
            <a:avLst/>
          </a:prstGeom>
        </p:spPr>
      </p:pic>
    </p:spTree>
    <p:extLst>
      <p:ext uri="{BB962C8B-B14F-4D97-AF65-F5344CB8AC3E}">
        <p14:creationId xmlns:p14="http://schemas.microsoft.com/office/powerpoint/2010/main" val="26312300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2334A1-426F-40E6-90AE-64292A2B62EF}" type="datetimeFigureOut">
              <a:rPr lang="en-GB" smtClean="0"/>
              <a:t>21/10/2016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346321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B2334A1-426F-40E6-90AE-64292A2B62EF}" type="datetimeFigureOut">
              <a:rPr lang="en-GB" smtClean="0"/>
              <a:t>21/10/2016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281588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B2334A1-426F-40E6-90AE-64292A2B62EF}" type="datetimeFigureOut">
              <a:rPr lang="en-GB" smtClean="0"/>
              <a:t>21/10/2016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38635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B2334A1-426F-40E6-90AE-64292A2B62EF}" type="datetimeFigureOut">
              <a:rPr lang="en-GB" smtClean="0"/>
              <a:t>21/10/2016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423397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B2334A1-426F-40E6-90AE-64292A2B62EF}" type="datetimeFigureOut">
              <a:rPr lang="en-GB" smtClean="0"/>
              <a:t>21/10/2016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1608991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334A1-426F-40E6-90AE-64292A2B62EF}" type="datetimeFigureOut">
              <a:rPr lang="en-GB" smtClean="0"/>
              <a:t>21/10/2016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185577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2334A1-426F-40E6-90AE-64292A2B62EF}" type="datetimeFigureOut">
              <a:rPr lang="en-GB" smtClean="0"/>
              <a:t>21/10/2016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275991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2334A1-426F-40E6-90AE-64292A2B62EF}" type="datetimeFigureOut">
              <a:rPr lang="en-GB" smtClean="0"/>
              <a:t>21/10/2016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90B357-7E5A-4BAD-89D1-19958DE0DADD}" type="slidenum">
              <a:rPr lang="en-GB" smtClean="0"/>
              <a:t>‹#›</a:t>
            </a:fld>
            <a:endParaRPr lang="en-GB"/>
          </a:p>
        </p:txBody>
      </p:sp>
    </p:spTree>
    <p:extLst>
      <p:ext uri="{BB962C8B-B14F-4D97-AF65-F5344CB8AC3E}">
        <p14:creationId xmlns:p14="http://schemas.microsoft.com/office/powerpoint/2010/main" val="3763190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2334A1-426F-40E6-90AE-64292A2B62EF}" type="datetimeFigureOut">
              <a:rPr lang="en-GB" smtClean="0"/>
              <a:t>21/10/2016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0B357-7E5A-4BAD-89D1-19958DE0DADD}" type="slidenum">
              <a:rPr lang="en-GB" smtClean="0"/>
              <a:t>‹#›</a:t>
            </a:fld>
            <a:endParaRPr lang="en-GB"/>
          </a:p>
        </p:txBody>
      </p:sp>
    </p:spTree>
    <p:extLst>
      <p:ext uri="{BB962C8B-B14F-4D97-AF65-F5344CB8AC3E}">
        <p14:creationId xmlns:p14="http://schemas.microsoft.com/office/powerpoint/2010/main" val="2095259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200" b="1" dirty="0"/>
              <a:t>HERTFORDSHIRE AND WEST ESSEX STP</a:t>
            </a:r>
          </a:p>
        </p:txBody>
      </p:sp>
      <p:sp>
        <p:nvSpPr>
          <p:cNvPr id="3" name="Subtitle 2"/>
          <p:cNvSpPr>
            <a:spLocks noGrp="1"/>
          </p:cNvSpPr>
          <p:nvPr>
            <p:ph type="subTitle" idx="1"/>
          </p:nvPr>
        </p:nvSpPr>
        <p:spPr/>
        <p:txBody>
          <a:bodyPr/>
          <a:lstStyle/>
          <a:p>
            <a:r>
              <a:rPr lang="en-GB" b="1" dirty="0" smtClean="0"/>
              <a:t>WORKSTREAM SUMMARIES</a:t>
            </a:r>
            <a:endParaRPr lang="en-GB" b="1" dirty="0"/>
          </a:p>
        </p:txBody>
      </p:sp>
    </p:spTree>
    <p:extLst>
      <p:ext uri="{BB962C8B-B14F-4D97-AF65-F5344CB8AC3E}">
        <p14:creationId xmlns:p14="http://schemas.microsoft.com/office/powerpoint/2010/main" val="2400034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1424965" y="918954"/>
            <a:ext cx="7416824"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Communications and Engagement Work Stream</a:t>
            </a:r>
            <a:endParaRPr lang="en-GB" sz="2400" dirty="0">
              <a:solidFill>
                <a:schemeClr val="tx1"/>
              </a:solidFill>
            </a:endParaRPr>
          </a:p>
        </p:txBody>
      </p:sp>
      <p:sp>
        <p:nvSpPr>
          <p:cNvPr id="3" name="TextBox 2"/>
          <p:cNvSpPr txBox="1"/>
          <p:nvPr/>
        </p:nvSpPr>
        <p:spPr>
          <a:xfrm>
            <a:off x="8702168" y="907628"/>
            <a:ext cx="1942948"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1" name="Text Box 2"/>
          <p:cNvSpPr txBox="1">
            <a:spLocks noChangeArrowheads="1"/>
          </p:cNvSpPr>
          <p:nvPr/>
        </p:nvSpPr>
        <p:spPr bwMode="auto">
          <a:xfrm>
            <a:off x="1620860" y="1700810"/>
            <a:ext cx="2314901" cy="1800199"/>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VISION</a:t>
            </a:r>
          </a:p>
          <a:p>
            <a:pPr>
              <a:lnSpc>
                <a:spcPct val="115000"/>
              </a:lnSpc>
              <a:spcAft>
                <a:spcPts val="1000"/>
              </a:spcAft>
            </a:pPr>
            <a:r>
              <a:rPr lang="en-GB" sz="1200" dirty="0">
                <a:ea typeface="Calibri"/>
                <a:cs typeface="Times New Roman"/>
              </a:rPr>
              <a:t>STP proposals are communicated clearly and effectively to local people, stakeholders, service users and staff, enabling informed engagement and constructive dialogue </a:t>
            </a:r>
          </a:p>
          <a:p>
            <a:pPr>
              <a:lnSpc>
                <a:spcPct val="115000"/>
              </a:lnSpc>
              <a:spcAft>
                <a:spcPts val="1000"/>
              </a:spcAft>
            </a:pPr>
            <a:endParaRPr lang="en-GB" sz="1400" b="1" dirty="0">
              <a:ea typeface="Calibri"/>
              <a:cs typeface="Times New Roman"/>
            </a:endParaRPr>
          </a:p>
        </p:txBody>
      </p:sp>
      <p:sp>
        <p:nvSpPr>
          <p:cNvPr id="42" name="Text Box 2"/>
          <p:cNvSpPr txBox="1">
            <a:spLocks noChangeArrowheads="1"/>
          </p:cNvSpPr>
          <p:nvPr/>
        </p:nvSpPr>
        <p:spPr bwMode="auto">
          <a:xfrm>
            <a:off x="1620859" y="3789040"/>
            <a:ext cx="2280854" cy="288032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r>
              <a:rPr lang="en-GB" sz="1400" b="1" dirty="0"/>
              <a:t>APPROACH</a:t>
            </a:r>
          </a:p>
          <a:p>
            <a:pPr algn="ctr"/>
            <a:endParaRPr lang="en-GB" sz="1400" b="1" dirty="0"/>
          </a:p>
          <a:p>
            <a:r>
              <a:rPr lang="en-GB" sz="1200" dirty="0"/>
              <a:t>Take a strategic partnership approach to internal and external communications and stakeholder engagement</a:t>
            </a:r>
          </a:p>
          <a:p>
            <a:pPr algn="ctr"/>
            <a:endParaRPr lang="en-GB" sz="1400" b="1" dirty="0"/>
          </a:p>
          <a:p>
            <a:pPr lvl="0" algn="ctr"/>
            <a:endParaRPr lang="en-GB" sz="1400" b="1" dirty="0"/>
          </a:p>
          <a:p>
            <a:pPr lvl="0" algn="ctr"/>
            <a:endParaRPr lang="en-GB" sz="1400" b="1" dirty="0"/>
          </a:p>
          <a:p>
            <a:pPr lvl="0" algn="ctr"/>
            <a:endParaRPr lang="en-GB" sz="1400" b="1" dirty="0"/>
          </a:p>
          <a:p>
            <a:pPr lvl="0" algn="ctr"/>
            <a:endParaRPr lang="en-GB" sz="1400" b="1" dirty="0"/>
          </a:p>
        </p:txBody>
      </p:sp>
      <p:sp>
        <p:nvSpPr>
          <p:cNvPr id="43" name="Text Box 2"/>
          <p:cNvSpPr txBox="1">
            <a:spLocks noChangeArrowheads="1"/>
          </p:cNvSpPr>
          <p:nvPr/>
        </p:nvSpPr>
        <p:spPr bwMode="auto">
          <a:xfrm>
            <a:off x="4078866" y="1729568"/>
            <a:ext cx="3961351" cy="292356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PRIORITY ACTIONS</a:t>
            </a:r>
          </a:p>
          <a:p>
            <a:pPr algn="ctr"/>
            <a:endParaRPr lang="en-GB" sz="1400" b="1" dirty="0">
              <a:ea typeface="Calibri"/>
              <a:cs typeface="Times New Roman"/>
            </a:endParaRPr>
          </a:p>
          <a:p>
            <a:pPr marL="171450" indent="-171450">
              <a:buFont typeface="Arial" charset="0"/>
              <a:buChar char="•"/>
            </a:pPr>
            <a:r>
              <a:rPr lang="en-GB" sz="1200" dirty="0">
                <a:ea typeface="Calibri"/>
                <a:cs typeface="Times New Roman"/>
              </a:rPr>
              <a:t>Progress work to engage clinicians through work being led by Herts Valleys CCG to bring together clinical leaders from partner organisations</a:t>
            </a:r>
          </a:p>
          <a:p>
            <a:pPr marL="171450" indent="-171450">
              <a:buFont typeface="Arial" charset="0"/>
              <a:buChar char="•"/>
            </a:pPr>
            <a:r>
              <a:rPr lang="en-GB" sz="1200" dirty="0">
                <a:ea typeface="Calibri"/>
                <a:cs typeface="Times New Roman"/>
              </a:rPr>
              <a:t>Develop and implement plans for engaging with, informing and activating local people </a:t>
            </a:r>
          </a:p>
          <a:p>
            <a:pPr marL="171450" indent="-171450">
              <a:buFont typeface="Arial" panose="020B0604020202020204" pitchFamily="34" charset="0"/>
              <a:buChar char="•"/>
            </a:pPr>
            <a:r>
              <a:rPr lang="en-GB" sz="1200" dirty="0">
                <a:ea typeface="Calibri"/>
                <a:cs typeface="Times New Roman"/>
              </a:rPr>
              <a:t>Support the engagement of NHS and social care staff</a:t>
            </a:r>
          </a:p>
          <a:p>
            <a:pPr algn="ctr"/>
            <a:endParaRPr lang="en-GB" sz="1400" dirty="0">
              <a:ea typeface="Calibri"/>
              <a:cs typeface="Times New Roman"/>
            </a:endParaRPr>
          </a:p>
          <a:p>
            <a:pPr marL="171450" indent="-171450">
              <a:buFont typeface="Arial" charset="0"/>
              <a:buChar char="•"/>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p:txBody>
      </p:sp>
      <p:sp>
        <p:nvSpPr>
          <p:cNvPr id="44" name="Text Box 2"/>
          <p:cNvSpPr txBox="1">
            <a:spLocks noChangeArrowheads="1"/>
          </p:cNvSpPr>
          <p:nvPr/>
        </p:nvSpPr>
        <p:spPr bwMode="auto">
          <a:xfrm>
            <a:off x="4078865" y="4941168"/>
            <a:ext cx="3961351" cy="172819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MILESTONES</a:t>
            </a:r>
          </a:p>
          <a:p>
            <a:pPr algn="ctr"/>
            <a:endParaRPr lang="en-GB" sz="500" b="1" dirty="0">
              <a:ea typeface="Calibri"/>
              <a:cs typeface="Times New Roman"/>
            </a:endParaRPr>
          </a:p>
          <a:p>
            <a:pPr marL="171450" indent="-171450">
              <a:buFont typeface="Arial" charset="0"/>
              <a:buChar char="•"/>
            </a:pPr>
            <a:r>
              <a:rPr lang="en-GB" sz="1200" dirty="0">
                <a:ea typeface="Calibri"/>
                <a:cs typeface="Times New Roman"/>
              </a:rPr>
              <a:t>Hold second Clinical Summit on 11</a:t>
            </a:r>
            <a:r>
              <a:rPr lang="en-GB" sz="1200" baseline="30000" dirty="0">
                <a:ea typeface="Calibri"/>
                <a:cs typeface="Times New Roman"/>
              </a:rPr>
              <a:t>th</a:t>
            </a:r>
            <a:r>
              <a:rPr lang="en-GB" sz="1200" dirty="0">
                <a:ea typeface="Calibri"/>
                <a:cs typeface="Times New Roman"/>
              </a:rPr>
              <a:t> October to follow up on the first Summit held in May</a:t>
            </a:r>
          </a:p>
          <a:p>
            <a:pPr marL="171450" indent="-171450">
              <a:buFont typeface="Arial" charset="0"/>
              <a:buChar char="•"/>
            </a:pPr>
            <a:r>
              <a:rPr lang="en-GB" sz="1200" dirty="0">
                <a:ea typeface="Calibri"/>
                <a:cs typeface="Times New Roman"/>
              </a:rPr>
              <a:t>Develop a practical strategy and plan for engaging:</a:t>
            </a:r>
          </a:p>
          <a:p>
            <a:pPr marL="628650" lvl="1" indent="-171450">
              <a:buFont typeface="Arial" charset="0"/>
              <a:buChar char="•"/>
            </a:pPr>
            <a:r>
              <a:rPr lang="en-GB" sz="1200" dirty="0">
                <a:ea typeface="Calibri"/>
                <a:cs typeface="Times New Roman"/>
              </a:rPr>
              <a:t>Public</a:t>
            </a:r>
          </a:p>
          <a:p>
            <a:pPr marL="628650" lvl="1" indent="-171450">
              <a:buFont typeface="Arial" charset="0"/>
              <a:buChar char="•"/>
            </a:pPr>
            <a:r>
              <a:rPr lang="en-GB" sz="1200" dirty="0">
                <a:ea typeface="Calibri"/>
                <a:cs typeface="Times New Roman"/>
              </a:rPr>
              <a:t>Local politicians and community groups</a:t>
            </a:r>
          </a:p>
          <a:p>
            <a:pPr marL="628650" lvl="1" indent="-171450">
              <a:buFont typeface="Arial" charset="0"/>
              <a:buChar char="•"/>
            </a:pPr>
            <a:r>
              <a:rPr lang="en-GB" sz="1200" dirty="0">
                <a:ea typeface="Calibri"/>
                <a:cs typeface="Times New Roman"/>
              </a:rPr>
              <a:t>NHS and social care staff</a:t>
            </a:r>
          </a:p>
          <a:p>
            <a:pPr marL="628650" lvl="1" indent="-171450">
              <a:buFont typeface="Arial" charset="0"/>
              <a:buChar char="•"/>
            </a:pPr>
            <a:r>
              <a:rPr lang="en-GB" sz="1200" dirty="0">
                <a:ea typeface="Calibri"/>
                <a:cs typeface="Times New Roman"/>
              </a:rPr>
              <a:t>Wider clinical body</a:t>
            </a:r>
          </a:p>
        </p:txBody>
      </p:sp>
      <p:sp>
        <p:nvSpPr>
          <p:cNvPr id="45" name="Text Box 2"/>
          <p:cNvSpPr txBox="1">
            <a:spLocks noChangeArrowheads="1"/>
          </p:cNvSpPr>
          <p:nvPr/>
        </p:nvSpPr>
        <p:spPr bwMode="auto">
          <a:xfrm>
            <a:off x="8203865" y="1700810"/>
            <a:ext cx="2314901" cy="295232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a:t>
            </a:r>
          </a:p>
          <a:p>
            <a:pPr algn="ctr"/>
            <a:endParaRPr lang="en-GB" sz="1400" b="1" dirty="0">
              <a:ea typeface="Calibri"/>
              <a:cs typeface="Times New Roman"/>
            </a:endParaRPr>
          </a:p>
          <a:p>
            <a:pPr marL="171450" indent="-171450">
              <a:buFont typeface="Arial" charset="0"/>
              <a:buChar char="•"/>
            </a:pPr>
            <a:r>
              <a:rPr lang="en-GB" sz="1200" b="1" dirty="0">
                <a:ea typeface="Calibri"/>
                <a:cs typeface="Times New Roman"/>
              </a:rPr>
              <a:t>Beverley Flowers</a:t>
            </a:r>
          </a:p>
          <a:p>
            <a:pPr marL="171450" indent="-171450">
              <a:buFont typeface="Arial" charset="0"/>
              <a:buChar char="•"/>
            </a:pPr>
            <a:r>
              <a:rPr lang="en-GB" sz="1200" dirty="0">
                <a:ea typeface="Calibri"/>
                <a:cs typeface="Times New Roman"/>
              </a:rPr>
              <a:t>Nuala Milbourn</a:t>
            </a:r>
          </a:p>
          <a:p>
            <a:pPr marL="171450" indent="-171450">
              <a:buFont typeface="Arial" charset="0"/>
              <a:buChar char="•"/>
            </a:pPr>
            <a:r>
              <a:rPr lang="en-GB" sz="1200" dirty="0">
                <a:ea typeface="Calibri"/>
                <a:cs typeface="Times New Roman"/>
              </a:rPr>
              <a:t>Heads of Communications for all organisations</a:t>
            </a:r>
          </a:p>
        </p:txBody>
      </p:sp>
      <p:sp>
        <p:nvSpPr>
          <p:cNvPr id="46" name="Text Box 2"/>
          <p:cNvSpPr txBox="1">
            <a:spLocks noChangeArrowheads="1"/>
          </p:cNvSpPr>
          <p:nvPr/>
        </p:nvSpPr>
        <p:spPr bwMode="auto">
          <a:xfrm>
            <a:off x="8203865" y="4941168"/>
            <a:ext cx="2314901" cy="172819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MEETING DATES</a:t>
            </a:r>
          </a:p>
          <a:p>
            <a:pPr algn="ctr"/>
            <a:endParaRPr lang="en-GB" sz="1400" b="1" dirty="0">
              <a:ea typeface="Calibri"/>
              <a:cs typeface="Times New Roman"/>
            </a:endParaRPr>
          </a:p>
          <a:p>
            <a:pPr>
              <a:lnSpc>
                <a:spcPct val="115000"/>
              </a:lnSpc>
              <a:spcAft>
                <a:spcPts val="1000"/>
              </a:spcAft>
            </a:pPr>
            <a:r>
              <a:rPr lang="en-GB" sz="1200" dirty="0">
                <a:ea typeface="Calibri"/>
                <a:cs typeface="Times New Roman"/>
              </a:rPr>
              <a:t>Work progressed through regular system </a:t>
            </a:r>
            <a:r>
              <a:rPr lang="en-GB" sz="1200" dirty="0" err="1">
                <a:ea typeface="Calibri"/>
                <a:cs typeface="Times New Roman"/>
              </a:rPr>
              <a:t>comms</a:t>
            </a:r>
            <a:r>
              <a:rPr lang="en-GB" sz="1200" dirty="0">
                <a:ea typeface="Calibri"/>
                <a:cs typeface="Times New Roman"/>
              </a:rPr>
              <a:t> meetings.</a:t>
            </a:r>
            <a:endParaRPr lang="en-GB" sz="1400" b="1" dirty="0">
              <a:ea typeface="Calibri"/>
              <a:cs typeface="Times New Roman"/>
            </a:endParaRPr>
          </a:p>
        </p:txBody>
      </p:sp>
    </p:spTree>
    <p:extLst>
      <p:ext uri="{BB962C8B-B14F-4D97-AF65-F5344CB8AC3E}">
        <p14:creationId xmlns:p14="http://schemas.microsoft.com/office/powerpoint/2010/main" val="938262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1620859" y="644313"/>
            <a:ext cx="669713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Acute Service Reconfiguration Work Stream</a:t>
            </a:r>
            <a:endParaRPr lang="en-GB" sz="2400" dirty="0">
              <a:solidFill>
                <a:schemeClr val="tx1"/>
              </a:solidFill>
            </a:endParaRPr>
          </a:p>
        </p:txBody>
      </p:sp>
      <p:sp>
        <p:nvSpPr>
          <p:cNvPr id="3" name="TextBox 2"/>
          <p:cNvSpPr txBox="1"/>
          <p:nvPr/>
        </p:nvSpPr>
        <p:spPr>
          <a:xfrm>
            <a:off x="8472657" y="743509"/>
            <a:ext cx="2087835"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1" name="Text Box 2"/>
          <p:cNvSpPr txBox="1">
            <a:spLocks noChangeArrowheads="1"/>
          </p:cNvSpPr>
          <p:nvPr/>
        </p:nvSpPr>
        <p:spPr bwMode="auto">
          <a:xfrm>
            <a:off x="1652192" y="1062717"/>
            <a:ext cx="2907989" cy="172094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200" b="1" dirty="0">
                <a:ea typeface="Calibri"/>
                <a:cs typeface="Times New Roman"/>
              </a:rPr>
              <a:t>We will support the provision of sustainable  acute services across the STP by adopting a  patient-centered, quality driven approach to optimising patient outcomes whilst reducing activity, optimising use of all resources and removing avoidable cost.</a:t>
            </a:r>
          </a:p>
        </p:txBody>
      </p:sp>
      <p:sp>
        <p:nvSpPr>
          <p:cNvPr id="42" name="Text Box 2"/>
          <p:cNvSpPr txBox="1">
            <a:spLocks noChangeArrowheads="1"/>
          </p:cNvSpPr>
          <p:nvPr/>
        </p:nvSpPr>
        <p:spPr bwMode="auto">
          <a:xfrm>
            <a:off x="1620859" y="2864916"/>
            <a:ext cx="2890965" cy="38970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marL="171450" indent="-171450">
              <a:buFont typeface="Arial" panose="020B0604020202020204" pitchFamily="34" charset="0"/>
              <a:buChar char="•"/>
            </a:pPr>
            <a:r>
              <a:rPr lang="en-GB" sz="1100" dirty="0"/>
              <a:t>Development of a model of integrated clinical pathways for all three acute Trusts which places patients at the centre </a:t>
            </a:r>
          </a:p>
          <a:p>
            <a:pPr marL="171450" indent="-171450">
              <a:buFont typeface="Arial" panose="020B0604020202020204" pitchFamily="34" charset="0"/>
              <a:buChar char="•"/>
            </a:pPr>
            <a:r>
              <a:rPr lang="en-GB" sz="1100" dirty="0"/>
              <a:t>Use evidence from the UK and around the world to develop clinical services and pathways which support optimisation of patient outcomes </a:t>
            </a:r>
          </a:p>
          <a:p>
            <a:pPr marL="171450" indent="-171450">
              <a:buFont typeface="Arial" panose="020B0604020202020204" pitchFamily="34" charset="0"/>
              <a:buChar char="•"/>
            </a:pPr>
            <a:r>
              <a:rPr lang="en-GB" sz="1100" dirty="0"/>
              <a:t>Supporting effective system demand management by co-designing pathways and services which enable primary and community services to access timely specialist advice and input </a:t>
            </a:r>
          </a:p>
          <a:p>
            <a:pPr marL="171450" indent="-171450">
              <a:buFont typeface="Arial" panose="020B0604020202020204" pitchFamily="34" charset="0"/>
              <a:buChar char="•"/>
            </a:pPr>
            <a:r>
              <a:rPr lang="en-GB" sz="1100" dirty="0"/>
              <a:t>Collaboration across providers to develop shared services which reduce the costs of non clinical and back office functions</a:t>
            </a:r>
          </a:p>
          <a:p>
            <a:pPr marL="171450" indent="-171450">
              <a:buFont typeface="Arial" panose="020B0604020202020204" pitchFamily="34" charset="0"/>
              <a:buChar char="•"/>
            </a:pPr>
            <a:r>
              <a:rPr lang="en-GB" sz="1100" dirty="0"/>
              <a:t>To develop a sustainable workforce that is fit for purpose, is supported by modern technology, and can deliver evidence-based care in new ways that suit patients’ and staff  lifestyles.</a:t>
            </a:r>
          </a:p>
          <a:p>
            <a:pPr marL="171450" indent="-171450">
              <a:buFont typeface="Arial" panose="020B0604020202020204" pitchFamily="34" charset="0"/>
              <a:buChar char="•"/>
            </a:pPr>
            <a:r>
              <a:rPr lang="en-GB" sz="1100" dirty="0"/>
              <a:t>Working together to drive best value solutions for investment in estates development and backlog maintenance</a:t>
            </a:r>
          </a:p>
        </p:txBody>
      </p:sp>
      <p:sp>
        <p:nvSpPr>
          <p:cNvPr id="43" name="Text Box 2"/>
          <p:cNvSpPr txBox="1">
            <a:spLocks noChangeArrowheads="1"/>
          </p:cNvSpPr>
          <p:nvPr/>
        </p:nvSpPr>
        <p:spPr bwMode="auto">
          <a:xfrm>
            <a:off x="4617437" y="1072476"/>
            <a:ext cx="3967525" cy="3486011"/>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PRIORITY ACTIONS</a:t>
            </a:r>
          </a:p>
          <a:p>
            <a:pPr marL="285750" indent="-285750">
              <a:buFont typeface="Arial" panose="020B0604020202020204" pitchFamily="34" charset="0"/>
              <a:buChar char="•"/>
            </a:pPr>
            <a:r>
              <a:rPr lang="en-GB" sz="1100" b="1" dirty="0">
                <a:ea typeface="Calibri"/>
                <a:cs typeface="Times New Roman"/>
              </a:rPr>
              <a:t>Elimination of unwarranted variation – appropriate standardisation of integrated clinical pathways across the STP in order to eliminate variation and optimise clinical effectiveness and efficiency</a:t>
            </a:r>
          </a:p>
          <a:p>
            <a:pPr marL="285750" indent="-285750">
              <a:buFont typeface="Arial" panose="020B0604020202020204" pitchFamily="34" charset="0"/>
              <a:buChar char="•"/>
            </a:pPr>
            <a:r>
              <a:rPr lang="en-GB" sz="1100" b="1" dirty="0">
                <a:ea typeface="Calibri"/>
                <a:cs typeface="Times New Roman"/>
              </a:rPr>
              <a:t>Demand for acute services – application of appropriate responses according to the acuity of patients presenting in acute care and working  with STP partners to reduce and better manage demand for acute care by supporting their management of patients within primary and community services </a:t>
            </a:r>
          </a:p>
          <a:p>
            <a:pPr marL="285750" indent="-285750">
              <a:buFont typeface="Arial" panose="020B0604020202020204" pitchFamily="34" charset="0"/>
              <a:buChar char="•"/>
            </a:pPr>
            <a:r>
              <a:rPr lang="en-GB" sz="1100" b="1" dirty="0">
                <a:ea typeface="Calibri"/>
                <a:cs typeface="Times New Roman"/>
              </a:rPr>
              <a:t>Harness benefits from sharing services at scale  - sharing clinical support and back office functions  to reduce service costs </a:t>
            </a:r>
          </a:p>
          <a:p>
            <a:pPr marL="285750" indent="-285750">
              <a:buFont typeface="Arial" panose="020B0604020202020204" pitchFamily="34" charset="0"/>
              <a:buChar char="•"/>
            </a:pPr>
            <a:r>
              <a:rPr lang="en-GB" sz="1100" b="1" dirty="0">
                <a:ea typeface="Calibri"/>
                <a:cs typeface="Times New Roman"/>
              </a:rPr>
              <a:t>Developing new pan-provider service models to enable fragile clinical services to continue to be provided sustainably and locally</a:t>
            </a:r>
          </a:p>
          <a:p>
            <a:pPr marL="285750" indent="-285750">
              <a:buFont typeface="Arial" panose="020B0604020202020204" pitchFamily="34" charset="0"/>
              <a:buChar char="•"/>
            </a:pPr>
            <a:r>
              <a:rPr lang="en-GB" sz="1100" b="1" dirty="0">
                <a:ea typeface="Calibri"/>
                <a:cs typeface="Times New Roman"/>
              </a:rPr>
              <a:t>Driving best value solutions for estates development and backlog maintenance </a:t>
            </a:r>
          </a:p>
          <a:p>
            <a:pPr marL="285750" indent="-285750">
              <a:buFont typeface="Arial" panose="020B0604020202020204" pitchFamily="34" charset="0"/>
              <a:buChar char="•"/>
            </a:pPr>
            <a:endParaRPr lang="en-GB" sz="1100" b="1" dirty="0">
              <a:ea typeface="Calibri"/>
              <a:cs typeface="Times New Roman"/>
            </a:endParaRPr>
          </a:p>
          <a:p>
            <a:pPr marL="285750" indent="-285750">
              <a:buFont typeface="Arial" panose="020B0604020202020204" pitchFamily="34" charset="0"/>
              <a:buChar char="•"/>
            </a:pPr>
            <a:r>
              <a:rPr lang="en-GB" sz="1100" b="1" dirty="0">
                <a:ea typeface="Calibri"/>
                <a:cs typeface="Times New Roman"/>
              </a:rPr>
              <a:t> </a:t>
            </a:r>
          </a:p>
          <a:p>
            <a:pPr marL="285750" indent="-285750">
              <a:buFont typeface="Arial" panose="020B0604020202020204" pitchFamily="34" charset="0"/>
              <a:buChar char="•"/>
            </a:pPr>
            <a:endParaRPr lang="en-GB" sz="1100" b="1" dirty="0">
              <a:ea typeface="Calibri"/>
              <a:cs typeface="Times New Roman"/>
            </a:endParaRPr>
          </a:p>
          <a:p>
            <a:pPr marL="285750" indent="-285750">
              <a:buFont typeface="Arial" panose="020B0604020202020204" pitchFamily="34" charset="0"/>
              <a:buChar char="•"/>
            </a:pPr>
            <a:endParaRPr lang="en-GB" sz="1400" b="1" dirty="0">
              <a:ea typeface="Calibri"/>
              <a:cs typeface="Times New Roman"/>
            </a:endParaRPr>
          </a:p>
          <a:p>
            <a:pPr algn="ctr"/>
            <a:endParaRPr lang="en-GB" sz="1400" b="1" dirty="0">
              <a:ea typeface="Calibri"/>
              <a:cs typeface="Times New Roman"/>
            </a:endParaRPr>
          </a:p>
          <a:p>
            <a:pPr>
              <a:lnSpc>
                <a:spcPct val="115000"/>
              </a:lnSpc>
              <a:spcAft>
                <a:spcPts val="1000"/>
              </a:spcAft>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p:txBody>
      </p:sp>
      <p:sp>
        <p:nvSpPr>
          <p:cNvPr id="44" name="Text Box 2"/>
          <p:cNvSpPr txBox="1">
            <a:spLocks noChangeArrowheads="1"/>
          </p:cNvSpPr>
          <p:nvPr/>
        </p:nvSpPr>
        <p:spPr bwMode="auto">
          <a:xfrm>
            <a:off x="4591763" y="4686498"/>
            <a:ext cx="3967524" cy="206243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MILESTONES</a:t>
            </a:r>
          </a:p>
          <a:p>
            <a:pPr marL="171450" indent="-171450">
              <a:buFont typeface="Arial" charset="0"/>
              <a:buChar char="•"/>
            </a:pPr>
            <a:r>
              <a:rPr lang="en-GB" sz="1200" dirty="0">
                <a:solidFill>
                  <a:schemeClr val="bg1"/>
                </a:solidFill>
                <a:ea typeface="Calibri"/>
                <a:cs typeface="Times New Roman"/>
              </a:rPr>
              <a:t>Develop programme structure , allocate and align resources</a:t>
            </a:r>
          </a:p>
          <a:p>
            <a:pPr marL="171450" indent="-171450">
              <a:buFont typeface="Arial" charset="0"/>
              <a:buChar char="•"/>
            </a:pPr>
            <a:r>
              <a:rPr lang="en-GB" sz="1200" dirty="0">
                <a:solidFill>
                  <a:schemeClr val="bg1"/>
                </a:solidFill>
                <a:ea typeface="Calibri"/>
                <a:cs typeface="Times New Roman"/>
              </a:rPr>
              <a:t>Consider priorities and programme  interfaces with other work streams</a:t>
            </a:r>
          </a:p>
          <a:p>
            <a:pPr marL="171450" indent="-171450">
              <a:buFont typeface="Arial" charset="0"/>
              <a:buChar char="•"/>
            </a:pPr>
            <a:r>
              <a:rPr lang="en-GB" sz="1200" dirty="0">
                <a:solidFill>
                  <a:schemeClr val="bg1"/>
                </a:solidFill>
                <a:ea typeface="Calibri"/>
                <a:cs typeface="Times New Roman"/>
              </a:rPr>
              <a:t>Confirm back office opportunities  and  assess options for delivery</a:t>
            </a:r>
          </a:p>
          <a:p>
            <a:pPr marL="171450" indent="-171450">
              <a:buFont typeface="Arial" charset="0"/>
              <a:buChar char="•"/>
            </a:pPr>
            <a:r>
              <a:rPr lang="en-GB" sz="1200" dirty="0">
                <a:solidFill>
                  <a:schemeClr val="bg1"/>
                </a:solidFill>
              </a:rPr>
              <a:t>Long list of consolidation of services/re-provision of unsustainable services across system partners</a:t>
            </a:r>
          </a:p>
          <a:p>
            <a:pPr marL="171450" indent="-171450">
              <a:buFont typeface="Arial" charset="0"/>
              <a:buChar char="•"/>
            </a:pPr>
            <a:r>
              <a:rPr lang="en-GB" sz="1200" dirty="0">
                <a:solidFill>
                  <a:schemeClr val="bg1"/>
                </a:solidFill>
              </a:rPr>
              <a:t>Confirm pathology plans and develop business case once future of tPP is determined</a:t>
            </a:r>
          </a:p>
          <a:p>
            <a:pPr>
              <a:lnSpc>
                <a:spcPct val="115000"/>
              </a:lnSpc>
              <a:spcAft>
                <a:spcPts val="1000"/>
              </a:spcAft>
            </a:pPr>
            <a:endParaRPr lang="en-GB" sz="1200" dirty="0">
              <a:ea typeface="Calibri"/>
              <a:cs typeface="Times New Roman"/>
            </a:endParaRPr>
          </a:p>
        </p:txBody>
      </p:sp>
      <p:sp>
        <p:nvSpPr>
          <p:cNvPr id="45" name="Text Box 2"/>
          <p:cNvSpPr txBox="1">
            <a:spLocks noChangeArrowheads="1"/>
          </p:cNvSpPr>
          <p:nvPr/>
        </p:nvSpPr>
        <p:spPr bwMode="auto">
          <a:xfrm>
            <a:off x="8630969" y="2580645"/>
            <a:ext cx="1929522" cy="395568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 includes</a:t>
            </a:r>
          </a:p>
          <a:p>
            <a:pPr marL="171450" indent="-171450">
              <a:buFont typeface="Arial" charset="0"/>
              <a:buChar char="•"/>
            </a:pPr>
            <a:r>
              <a:rPr lang="en-GB" sz="1200" b="1" dirty="0">
                <a:ea typeface="Calibri"/>
                <a:cs typeface="Times New Roman"/>
              </a:rPr>
              <a:t>Nick Carver (Chair)</a:t>
            </a:r>
          </a:p>
          <a:p>
            <a:pPr marL="171450" indent="-171450">
              <a:buFont typeface="Arial" charset="0"/>
              <a:buChar char="•"/>
            </a:pPr>
            <a:r>
              <a:rPr lang="en-GB" sz="1200" b="1" dirty="0">
                <a:ea typeface="Calibri"/>
                <a:cs typeface="Times New Roman"/>
              </a:rPr>
              <a:t>Phil Morley</a:t>
            </a:r>
          </a:p>
          <a:p>
            <a:pPr marL="171450" indent="-171450">
              <a:buFont typeface="Arial" charset="0"/>
              <a:buChar char="•"/>
            </a:pPr>
            <a:r>
              <a:rPr lang="en-GB" sz="1200" dirty="0">
                <a:ea typeface="Calibri"/>
                <a:cs typeface="Times New Roman"/>
              </a:rPr>
              <a:t>Katie Fisher</a:t>
            </a:r>
          </a:p>
          <a:p>
            <a:pPr marL="171450" indent="-171450">
              <a:buFont typeface="Arial" charset="0"/>
              <a:buChar char="•"/>
            </a:pPr>
            <a:r>
              <a:rPr lang="en-GB" sz="1200" dirty="0">
                <a:ea typeface="Calibri"/>
                <a:cs typeface="Times New Roman"/>
              </a:rPr>
              <a:t>Deputy CEO ENHT</a:t>
            </a:r>
          </a:p>
          <a:p>
            <a:pPr marL="171450" indent="-171450">
              <a:buFont typeface="Arial" charset="0"/>
              <a:buChar char="•"/>
            </a:pPr>
            <a:r>
              <a:rPr lang="en-GB" sz="1200" dirty="0">
                <a:ea typeface="Calibri"/>
                <a:cs typeface="Times New Roman"/>
              </a:rPr>
              <a:t>Director of Strategy &amp; Corporate Services, WHHT</a:t>
            </a:r>
          </a:p>
          <a:p>
            <a:pPr marL="171450" indent="-171450">
              <a:buFont typeface="Arial" charset="0"/>
              <a:buChar char="•"/>
            </a:pPr>
            <a:r>
              <a:rPr lang="en-GB" sz="1200" dirty="0">
                <a:ea typeface="Calibri"/>
                <a:cs typeface="Times New Roman"/>
              </a:rPr>
              <a:t>Director of Pathways &amp; Partnerships, PAH</a:t>
            </a:r>
          </a:p>
          <a:p>
            <a:pPr marL="171450" indent="-171450">
              <a:buFont typeface="Arial" charset="0"/>
              <a:buChar char="•"/>
            </a:pPr>
            <a:r>
              <a:rPr lang="en-GB" sz="1200" dirty="0">
                <a:ea typeface="Calibri"/>
                <a:cs typeface="Times New Roman"/>
              </a:rPr>
              <a:t>Director of Business Development and Partnerships, ENHT</a:t>
            </a:r>
          </a:p>
          <a:p>
            <a:pPr marL="171450" indent="-171450">
              <a:buFont typeface="Arial" charset="0"/>
              <a:buChar char="•"/>
            </a:pPr>
            <a:r>
              <a:rPr lang="en-GB" sz="1200" dirty="0">
                <a:ea typeface="Calibri"/>
                <a:cs typeface="Times New Roman"/>
              </a:rPr>
              <a:t>Medical Directors ENHT, WHHT, PAH</a:t>
            </a:r>
          </a:p>
          <a:p>
            <a:pPr marL="171450" indent="-171450">
              <a:buFont typeface="Arial" charset="0"/>
              <a:buChar char="•"/>
            </a:pPr>
            <a:r>
              <a:rPr lang="en-GB" sz="1200" dirty="0">
                <a:ea typeface="Calibri"/>
                <a:cs typeface="Times New Roman"/>
              </a:rPr>
              <a:t>Representative from Primary &amp; Community Work stream</a:t>
            </a:r>
          </a:p>
          <a:p>
            <a:pPr marL="171450" indent="-171450">
              <a:buFont typeface="Arial" charset="0"/>
              <a:buChar char="•"/>
            </a:pPr>
            <a:r>
              <a:rPr lang="en-GB" sz="1200" dirty="0">
                <a:ea typeface="Calibri"/>
                <a:cs typeface="Times New Roman"/>
              </a:rPr>
              <a:t>Representative from FDs’ Group</a:t>
            </a:r>
          </a:p>
        </p:txBody>
      </p:sp>
      <p:sp>
        <p:nvSpPr>
          <p:cNvPr id="46" name="Text Box 2"/>
          <p:cNvSpPr txBox="1">
            <a:spLocks noChangeArrowheads="1"/>
          </p:cNvSpPr>
          <p:nvPr/>
        </p:nvSpPr>
        <p:spPr bwMode="auto">
          <a:xfrm>
            <a:off x="8630970" y="1412776"/>
            <a:ext cx="1929522" cy="89342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MEETING DATES</a:t>
            </a:r>
          </a:p>
          <a:p>
            <a:r>
              <a:rPr lang="en-GB" sz="1200" dirty="0">
                <a:ea typeface="Calibri"/>
                <a:cs typeface="Times New Roman"/>
              </a:rPr>
              <a:t>Most recent meeting on 8</a:t>
            </a:r>
            <a:r>
              <a:rPr lang="en-GB" sz="1200" baseline="30000" dirty="0">
                <a:ea typeface="Calibri"/>
                <a:cs typeface="Times New Roman"/>
              </a:rPr>
              <a:t>th</a:t>
            </a:r>
            <a:r>
              <a:rPr lang="en-GB" sz="1200" dirty="0">
                <a:ea typeface="Calibri"/>
                <a:cs typeface="Times New Roman"/>
              </a:rPr>
              <a:t> September. Future meeting dates to be arranged</a:t>
            </a:r>
          </a:p>
        </p:txBody>
      </p:sp>
    </p:spTree>
    <p:extLst>
      <p:ext uri="{BB962C8B-B14F-4D97-AF65-F5344CB8AC3E}">
        <p14:creationId xmlns:p14="http://schemas.microsoft.com/office/powerpoint/2010/main" val="3332288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1775521" y="918954"/>
            <a:ext cx="6460834" cy="49382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Integrated Primary and Community Services Work Stream</a:t>
            </a:r>
            <a:endParaRPr lang="en-GB" sz="2400" dirty="0">
              <a:solidFill>
                <a:schemeClr val="tx1"/>
              </a:solidFill>
            </a:endParaRPr>
          </a:p>
        </p:txBody>
      </p:sp>
      <p:sp>
        <p:nvSpPr>
          <p:cNvPr id="3" name="TextBox 2"/>
          <p:cNvSpPr txBox="1"/>
          <p:nvPr/>
        </p:nvSpPr>
        <p:spPr>
          <a:xfrm>
            <a:off x="8472659" y="907628"/>
            <a:ext cx="2087835"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2" name="Text Box 2"/>
          <p:cNvSpPr txBox="1">
            <a:spLocks noChangeArrowheads="1"/>
          </p:cNvSpPr>
          <p:nvPr/>
        </p:nvSpPr>
        <p:spPr bwMode="auto">
          <a:xfrm>
            <a:off x="1620859" y="4293096"/>
            <a:ext cx="2280854" cy="2387764"/>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lvl="0" algn="ctr"/>
            <a:r>
              <a:rPr lang="en-GB" sz="1400" b="1" dirty="0"/>
              <a:t>APPROACH</a:t>
            </a:r>
          </a:p>
          <a:p>
            <a:pPr marL="171450" indent="-171450">
              <a:buFont typeface="Arial" panose="020B0604020202020204" pitchFamily="34" charset="0"/>
              <a:buChar char="•"/>
            </a:pPr>
            <a:r>
              <a:rPr lang="en-GB" sz="1200" dirty="0"/>
              <a:t>Focus on place-based systems </a:t>
            </a:r>
          </a:p>
          <a:p>
            <a:pPr marL="171450" indent="-171450">
              <a:buFont typeface="Arial" panose="020B0604020202020204" pitchFamily="34" charset="0"/>
              <a:buChar char="•"/>
            </a:pPr>
            <a:r>
              <a:rPr lang="en-GB" sz="1200" dirty="0"/>
              <a:t>Develop strong locality relationships to lead, shape and co-develop the model</a:t>
            </a:r>
          </a:p>
          <a:p>
            <a:pPr marL="171450" indent="-171450">
              <a:buFont typeface="Arial" panose="020B0604020202020204" pitchFamily="34" charset="0"/>
              <a:buChar char="•"/>
            </a:pPr>
            <a:r>
              <a:rPr lang="en-GB" sz="1200" dirty="0"/>
              <a:t>Deep engagement with citizens and communities</a:t>
            </a:r>
          </a:p>
          <a:p>
            <a:pPr marL="171450" indent="-171450">
              <a:buFont typeface="Arial" panose="020B0604020202020204" pitchFamily="34" charset="0"/>
              <a:buChar char="•"/>
            </a:pPr>
            <a:r>
              <a:rPr lang="en-GB" sz="1200" dirty="0"/>
              <a:t>Develop peer support and third sector support networks</a:t>
            </a:r>
          </a:p>
          <a:p>
            <a:pPr marL="171450" indent="-171450">
              <a:buFont typeface="Arial" panose="020B0604020202020204" pitchFamily="34" charset="0"/>
              <a:buChar char="•"/>
            </a:pPr>
            <a:r>
              <a:rPr lang="en-GB" sz="1200" dirty="0"/>
              <a:t>Combined delivery of primary care and community-based health and care services</a:t>
            </a:r>
          </a:p>
        </p:txBody>
      </p:sp>
      <p:sp>
        <p:nvSpPr>
          <p:cNvPr id="43" name="Text Box 2"/>
          <p:cNvSpPr txBox="1">
            <a:spLocks noChangeArrowheads="1"/>
          </p:cNvSpPr>
          <p:nvPr/>
        </p:nvSpPr>
        <p:spPr bwMode="auto">
          <a:xfrm>
            <a:off x="4078866" y="1729568"/>
            <a:ext cx="3961351" cy="292356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PRIORITY ACTIONS</a:t>
            </a:r>
          </a:p>
          <a:p>
            <a:pPr algn="ctr"/>
            <a:endParaRPr lang="en-GB" sz="1400" b="1" dirty="0">
              <a:ea typeface="Calibri"/>
              <a:cs typeface="Times New Roman"/>
            </a:endParaRPr>
          </a:p>
          <a:p>
            <a:pPr marL="171450" indent="-171450">
              <a:buFont typeface="Arial" charset="0"/>
              <a:buChar char="•"/>
            </a:pPr>
            <a:r>
              <a:rPr lang="en-GB" sz="1200" dirty="0">
                <a:ea typeface="Calibri"/>
                <a:cs typeface="Times New Roman"/>
              </a:rPr>
              <a:t>Focus on the following priority areas:</a:t>
            </a:r>
          </a:p>
          <a:p>
            <a:pPr marL="628650" lvl="1" indent="-171450">
              <a:buFont typeface="Arial" charset="0"/>
              <a:buChar char="•"/>
            </a:pPr>
            <a:r>
              <a:rPr lang="en-GB" sz="1200" dirty="0">
                <a:ea typeface="Calibri"/>
                <a:cs typeface="Times New Roman"/>
              </a:rPr>
              <a:t>Admission prevention</a:t>
            </a:r>
          </a:p>
          <a:p>
            <a:pPr marL="628650" lvl="1" indent="-171450">
              <a:buFont typeface="Arial" charset="0"/>
              <a:buChar char="•"/>
            </a:pPr>
            <a:r>
              <a:rPr lang="en-GB" sz="1200" dirty="0">
                <a:ea typeface="Calibri"/>
                <a:cs typeface="Times New Roman"/>
              </a:rPr>
              <a:t>Diabetes (including obesity)</a:t>
            </a:r>
          </a:p>
          <a:p>
            <a:pPr marL="628650" lvl="1" indent="-171450">
              <a:buFont typeface="Arial" charset="0"/>
              <a:buChar char="•"/>
            </a:pPr>
            <a:r>
              <a:rPr lang="en-GB" sz="1200" dirty="0">
                <a:ea typeface="Calibri"/>
                <a:cs typeface="Times New Roman"/>
              </a:rPr>
              <a:t>COPD (including smoking cessation)</a:t>
            </a:r>
          </a:p>
          <a:p>
            <a:pPr marL="628650" lvl="1" indent="-171450">
              <a:buFont typeface="Arial" charset="0"/>
              <a:buChar char="•"/>
            </a:pPr>
            <a:r>
              <a:rPr lang="en-GB" sz="1200" dirty="0">
                <a:ea typeface="Calibri"/>
                <a:cs typeface="Times New Roman"/>
              </a:rPr>
              <a:t>Stroke</a:t>
            </a:r>
          </a:p>
          <a:p>
            <a:pPr marL="628650" lvl="1" indent="-171450">
              <a:buFont typeface="Arial" charset="0"/>
              <a:buChar char="•"/>
            </a:pPr>
            <a:r>
              <a:rPr lang="en-GB" sz="1200" dirty="0">
                <a:ea typeface="Calibri"/>
                <a:cs typeface="Times New Roman"/>
              </a:rPr>
              <a:t>Frailty (including Falls/UTI/Mental Health/Respiratory)</a:t>
            </a:r>
          </a:p>
          <a:p>
            <a:pPr marL="171450" lvl="1" indent="-171450">
              <a:buFont typeface="Arial" panose="020B0604020202020204" pitchFamily="34" charset="0"/>
              <a:buChar char="•"/>
            </a:pPr>
            <a:r>
              <a:rPr lang="en-GB" sz="1200" dirty="0">
                <a:ea typeface="Calibri"/>
                <a:cs typeface="Times New Roman"/>
              </a:rPr>
              <a:t>Use the activity modelling from KPMG and </a:t>
            </a:r>
            <a:r>
              <a:rPr lang="en-GB" sz="1200" dirty="0" err="1">
                <a:ea typeface="Calibri"/>
                <a:cs typeface="Times New Roman"/>
              </a:rPr>
              <a:t>Impower</a:t>
            </a:r>
            <a:r>
              <a:rPr lang="en-GB" sz="1200" dirty="0">
                <a:ea typeface="Calibri"/>
                <a:cs typeface="Times New Roman"/>
              </a:rPr>
              <a:t> to model opportunities at a locality level, from which implementation planning will flow</a:t>
            </a:r>
          </a:p>
          <a:p>
            <a:pPr marL="171450" lvl="1" indent="-171450">
              <a:buFont typeface="Arial" panose="020B0604020202020204" pitchFamily="34" charset="0"/>
              <a:buChar char="•"/>
            </a:pPr>
            <a:r>
              <a:rPr lang="en-GB" sz="1200" dirty="0">
                <a:ea typeface="Calibri"/>
                <a:cs typeface="Times New Roman"/>
              </a:rPr>
              <a:t>Target priority pathways of care together with the development of the overall integrated team model </a:t>
            </a:r>
          </a:p>
          <a:p>
            <a:pPr marL="171450" indent="-171450">
              <a:lnSpc>
                <a:spcPct val="115000"/>
              </a:lnSpc>
              <a:spcAft>
                <a:spcPts val="1000"/>
              </a:spcAft>
              <a:buFont typeface="Arial" charset="0"/>
              <a:buChar char="•"/>
            </a:pPr>
            <a:endParaRPr lang="en-GB" sz="1200" dirty="0">
              <a:ea typeface="Calibri"/>
              <a:cs typeface="Times New Roman"/>
            </a:endParaRPr>
          </a:p>
        </p:txBody>
      </p:sp>
      <p:sp>
        <p:nvSpPr>
          <p:cNvPr id="44" name="Text Box 2"/>
          <p:cNvSpPr txBox="1">
            <a:spLocks noChangeArrowheads="1"/>
          </p:cNvSpPr>
          <p:nvPr/>
        </p:nvSpPr>
        <p:spPr bwMode="auto">
          <a:xfrm>
            <a:off x="4078865" y="4974294"/>
            <a:ext cx="3961351" cy="170656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lvl="0" algn="ctr"/>
            <a:r>
              <a:rPr lang="en-GB" sz="1400" b="1" dirty="0"/>
              <a:t>MILESTONES</a:t>
            </a:r>
          </a:p>
          <a:p>
            <a:pPr marL="171450" indent="-171450">
              <a:buFont typeface="Arial" panose="020B0604020202020204" pitchFamily="34" charset="0"/>
              <a:buChar char="•"/>
            </a:pPr>
            <a:r>
              <a:rPr lang="en-GB" sz="1200" dirty="0">
                <a:ea typeface="Calibri"/>
                <a:cs typeface="Times New Roman"/>
              </a:rPr>
              <a:t>Define priority care pathways and agree with acute and prevention work streams</a:t>
            </a:r>
          </a:p>
          <a:p>
            <a:pPr marL="171450" indent="-171450">
              <a:buFont typeface="Arial" charset="0"/>
              <a:buChar char="•"/>
            </a:pPr>
            <a:r>
              <a:rPr lang="en-GB" sz="1200" dirty="0">
                <a:ea typeface="Calibri"/>
                <a:cs typeface="Times New Roman"/>
              </a:rPr>
              <a:t>Identify opportunities down to locality level</a:t>
            </a:r>
          </a:p>
          <a:p>
            <a:pPr marL="171450" indent="-171450">
              <a:buFont typeface="Arial" charset="0"/>
              <a:buChar char="•"/>
            </a:pPr>
            <a:r>
              <a:rPr lang="en-GB" sz="1200" dirty="0">
                <a:ea typeface="Calibri"/>
                <a:cs typeface="Times New Roman"/>
              </a:rPr>
              <a:t>Use  risk stratification to identify patients to target</a:t>
            </a:r>
          </a:p>
          <a:p>
            <a:pPr marL="171450" indent="-171450">
              <a:buFont typeface="Arial" charset="0"/>
              <a:buChar char="•"/>
            </a:pPr>
            <a:r>
              <a:rPr lang="en-GB" sz="1200" dirty="0">
                <a:ea typeface="Calibri"/>
                <a:cs typeface="Times New Roman"/>
              </a:rPr>
              <a:t>Develop operational model to deliver, and implementation plan</a:t>
            </a:r>
          </a:p>
          <a:p>
            <a:pPr marL="171450" indent="-171450">
              <a:buFont typeface="Arial" charset="0"/>
              <a:buChar char="•"/>
            </a:pPr>
            <a:r>
              <a:rPr lang="en-GB" sz="1200" dirty="0">
                <a:ea typeface="Calibri"/>
                <a:cs typeface="Times New Roman"/>
              </a:rPr>
              <a:t>Move activity out of hospital into community settings where beneficial</a:t>
            </a:r>
          </a:p>
          <a:p>
            <a:pPr lvl="0" algn="ctr"/>
            <a:endParaRPr lang="en-GB" sz="1400" b="1" dirty="0"/>
          </a:p>
        </p:txBody>
      </p:sp>
      <p:sp>
        <p:nvSpPr>
          <p:cNvPr id="45" name="Text Box 2"/>
          <p:cNvSpPr txBox="1">
            <a:spLocks noChangeArrowheads="1"/>
          </p:cNvSpPr>
          <p:nvPr/>
        </p:nvSpPr>
        <p:spPr bwMode="auto">
          <a:xfrm>
            <a:off x="8200882" y="1729570"/>
            <a:ext cx="2314901" cy="292356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a:t>
            </a:r>
          </a:p>
          <a:p>
            <a:pPr algn="ctr"/>
            <a:endParaRPr lang="en-GB" sz="1400" b="1" dirty="0">
              <a:ea typeface="Calibri"/>
              <a:cs typeface="Times New Roman"/>
            </a:endParaRPr>
          </a:p>
          <a:p>
            <a:pPr marL="171450" indent="-171450">
              <a:buFont typeface="Arial" charset="0"/>
              <a:buChar char="•"/>
            </a:pPr>
            <a:r>
              <a:rPr lang="en-GB" sz="1200" b="1" dirty="0">
                <a:ea typeface="Calibri"/>
                <a:cs typeface="Times New Roman"/>
              </a:rPr>
              <a:t>David Law</a:t>
            </a:r>
          </a:p>
          <a:p>
            <a:pPr marL="171450" indent="-171450">
              <a:buFont typeface="Arial" charset="0"/>
              <a:buChar char="•"/>
            </a:pPr>
            <a:r>
              <a:rPr lang="en-GB" sz="1200" b="1" dirty="0">
                <a:ea typeface="Calibri"/>
                <a:cs typeface="Times New Roman"/>
              </a:rPr>
              <a:t>Malcolm McCann</a:t>
            </a:r>
          </a:p>
          <a:p>
            <a:pPr marL="171450" indent="-171450">
              <a:buFont typeface="Arial" charset="0"/>
              <a:buChar char="•"/>
            </a:pPr>
            <a:r>
              <a:rPr lang="en-GB" sz="1200" dirty="0">
                <a:ea typeface="Calibri"/>
                <a:cs typeface="Times New Roman"/>
              </a:rPr>
              <a:t>Karen Taylor</a:t>
            </a:r>
          </a:p>
          <a:p>
            <a:pPr marL="171450" indent="-171450">
              <a:buFont typeface="Arial" charset="0"/>
              <a:buChar char="•"/>
            </a:pPr>
            <a:r>
              <a:rPr lang="en-GB" sz="1200" dirty="0">
                <a:ea typeface="Calibri"/>
                <a:cs typeface="Times New Roman"/>
              </a:rPr>
              <a:t>Julie Hoare</a:t>
            </a:r>
          </a:p>
          <a:p>
            <a:pPr marL="171450" indent="-171450">
              <a:buFont typeface="Arial" charset="0"/>
              <a:buChar char="•"/>
            </a:pPr>
            <a:r>
              <a:rPr lang="en-GB" sz="1200" dirty="0">
                <a:ea typeface="Calibri"/>
                <a:cs typeface="Times New Roman"/>
              </a:rPr>
              <a:t>Toni Coles</a:t>
            </a:r>
          </a:p>
          <a:p>
            <a:pPr marL="171450" indent="-171450">
              <a:buFont typeface="Arial" charset="0"/>
              <a:buChar char="•"/>
            </a:pPr>
            <a:r>
              <a:rPr lang="en-GB" sz="1200" dirty="0">
                <a:ea typeface="Calibri"/>
                <a:cs typeface="Times New Roman"/>
              </a:rPr>
              <a:t>Peter Graves</a:t>
            </a:r>
          </a:p>
          <a:p>
            <a:pPr marL="171450" indent="-171450">
              <a:buFont typeface="Arial" charset="0"/>
              <a:buChar char="•"/>
            </a:pPr>
            <a:r>
              <a:rPr lang="en-GB" sz="1200" dirty="0">
                <a:ea typeface="Calibri"/>
                <a:cs typeface="Times New Roman"/>
              </a:rPr>
              <a:t>Chris Badger</a:t>
            </a:r>
          </a:p>
          <a:p>
            <a:pPr marL="171450" indent="-171450">
              <a:buFont typeface="Arial" charset="0"/>
              <a:buChar char="•"/>
            </a:pPr>
            <a:r>
              <a:rPr lang="en-GB" sz="1200" dirty="0">
                <a:ea typeface="Calibri"/>
                <a:cs typeface="Times New Roman"/>
              </a:rPr>
              <a:t>Debbie </a:t>
            </a:r>
            <a:r>
              <a:rPr lang="en-GB" sz="1200" dirty="0" err="1">
                <a:ea typeface="Calibri"/>
                <a:cs typeface="Times New Roman"/>
              </a:rPr>
              <a:t>Bodhanya</a:t>
            </a:r>
            <a:endParaRPr lang="en-GB" sz="1200" dirty="0">
              <a:ea typeface="Calibri"/>
              <a:cs typeface="Times New Roman"/>
            </a:endParaRPr>
          </a:p>
          <a:p>
            <a:pPr marL="171450" indent="-171450">
              <a:buFont typeface="Arial" charset="0"/>
              <a:buChar char="•"/>
            </a:pPr>
            <a:r>
              <a:rPr lang="en-GB" sz="1200" dirty="0">
                <a:ea typeface="Calibri"/>
                <a:cs typeface="Times New Roman"/>
              </a:rPr>
              <a:t>Liz Adams</a:t>
            </a:r>
          </a:p>
          <a:p>
            <a:pPr marL="171450" indent="-171450">
              <a:buFont typeface="Arial" charset="0"/>
              <a:buChar char="•"/>
            </a:pPr>
            <a:r>
              <a:rPr lang="en-GB" sz="1200" dirty="0">
                <a:ea typeface="Calibri"/>
                <a:cs typeface="Times New Roman"/>
              </a:rPr>
              <a:t>Alastair Cruickshank</a:t>
            </a:r>
          </a:p>
          <a:p>
            <a:pPr marL="171450" indent="-171450">
              <a:buFont typeface="Arial" charset="0"/>
              <a:buChar char="•"/>
            </a:pPr>
            <a:r>
              <a:rPr lang="en-GB" sz="1200" dirty="0">
                <a:ea typeface="Calibri"/>
                <a:cs typeface="Times New Roman"/>
              </a:rPr>
              <a:t>Debbie Parkin</a:t>
            </a:r>
          </a:p>
          <a:p>
            <a:r>
              <a:rPr lang="en-GB" sz="1200" dirty="0">
                <a:ea typeface="Calibri"/>
                <a:cs typeface="Times New Roman"/>
              </a:rPr>
              <a:t>(additional members to be decided)</a:t>
            </a:r>
          </a:p>
        </p:txBody>
      </p:sp>
      <p:sp>
        <p:nvSpPr>
          <p:cNvPr id="46" name="Text Box 2"/>
          <p:cNvSpPr txBox="1">
            <a:spLocks noChangeArrowheads="1"/>
          </p:cNvSpPr>
          <p:nvPr/>
        </p:nvSpPr>
        <p:spPr bwMode="auto">
          <a:xfrm>
            <a:off x="8203865" y="4974294"/>
            <a:ext cx="2314901" cy="170656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MEETING DATES</a:t>
            </a:r>
          </a:p>
          <a:p>
            <a:pPr>
              <a:lnSpc>
                <a:spcPct val="115000"/>
              </a:lnSpc>
              <a:spcAft>
                <a:spcPts val="1000"/>
              </a:spcAft>
            </a:pPr>
            <a:r>
              <a:rPr lang="en-GB" sz="1200" dirty="0">
                <a:ea typeface="Calibri"/>
                <a:cs typeface="Times New Roman"/>
              </a:rPr>
              <a:t>Last scheduled meeting on 7/9</a:t>
            </a:r>
          </a:p>
          <a:p>
            <a:pPr>
              <a:lnSpc>
                <a:spcPct val="115000"/>
              </a:lnSpc>
              <a:spcAft>
                <a:spcPts val="1000"/>
              </a:spcAft>
            </a:pPr>
            <a:r>
              <a:rPr lang="en-GB" sz="1200" dirty="0">
                <a:ea typeface="Calibri"/>
                <a:cs typeface="Times New Roman"/>
              </a:rPr>
              <a:t>Future meeting dates being arranged </a:t>
            </a:r>
            <a:r>
              <a:rPr lang="en-GB" sz="1200">
                <a:ea typeface="Calibri"/>
                <a:cs typeface="Times New Roman"/>
              </a:rPr>
              <a:t>(change of exec lead).</a:t>
            </a:r>
            <a:endParaRPr lang="en-GB" sz="1200" dirty="0">
              <a:ea typeface="Calibri"/>
              <a:cs typeface="Times New Roman"/>
            </a:endParaRPr>
          </a:p>
        </p:txBody>
      </p:sp>
      <p:sp>
        <p:nvSpPr>
          <p:cNvPr id="41" name="Text Box 2"/>
          <p:cNvSpPr txBox="1">
            <a:spLocks noChangeArrowheads="1"/>
          </p:cNvSpPr>
          <p:nvPr/>
        </p:nvSpPr>
        <p:spPr bwMode="auto">
          <a:xfrm>
            <a:off x="1620860" y="1700809"/>
            <a:ext cx="2314901" cy="250371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VISION</a:t>
            </a:r>
          </a:p>
          <a:p>
            <a:pPr algn="ctr"/>
            <a:endParaRPr lang="en-GB" sz="1400" b="1" dirty="0">
              <a:ea typeface="Calibri"/>
              <a:cs typeface="Times New Roman"/>
            </a:endParaRPr>
          </a:p>
          <a:p>
            <a:r>
              <a:rPr lang="en-GB" sz="1200" b="1" dirty="0">
                <a:ea typeface="Calibri"/>
                <a:cs typeface="Times New Roman"/>
              </a:rPr>
              <a:t>Affordable, fully integrated community-based primary care, community, mental health and social care services based on localities/neighbourhoods and their populations.</a:t>
            </a:r>
          </a:p>
          <a:p>
            <a:pPr>
              <a:lnSpc>
                <a:spcPct val="115000"/>
              </a:lnSpc>
              <a:spcAft>
                <a:spcPts val="1000"/>
              </a:spcAft>
            </a:pPr>
            <a:endParaRPr lang="en-GB" sz="1400" b="1" dirty="0">
              <a:ea typeface="Calibri"/>
              <a:cs typeface="Times New Roman"/>
            </a:endParaRPr>
          </a:p>
        </p:txBody>
      </p:sp>
    </p:spTree>
    <p:extLst>
      <p:ext uri="{BB962C8B-B14F-4D97-AF65-F5344CB8AC3E}">
        <p14:creationId xmlns:p14="http://schemas.microsoft.com/office/powerpoint/2010/main" val="696542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2135560" y="918954"/>
            <a:ext cx="6100795"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Prevention Work Stream</a:t>
            </a:r>
            <a:endParaRPr lang="en-GB" sz="2400" dirty="0">
              <a:solidFill>
                <a:schemeClr val="tx1"/>
              </a:solidFill>
            </a:endParaRPr>
          </a:p>
        </p:txBody>
      </p:sp>
      <p:sp>
        <p:nvSpPr>
          <p:cNvPr id="3" name="TextBox 2"/>
          <p:cNvSpPr txBox="1"/>
          <p:nvPr/>
        </p:nvSpPr>
        <p:spPr>
          <a:xfrm>
            <a:off x="8472659" y="907628"/>
            <a:ext cx="2087835"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1" name="Text Box 2"/>
          <p:cNvSpPr txBox="1">
            <a:spLocks noChangeArrowheads="1"/>
          </p:cNvSpPr>
          <p:nvPr/>
        </p:nvSpPr>
        <p:spPr bwMode="auto">
          <a:xfrm>
            <a:off x="1620860" y="1700809"/>
            <a:ext cx="2314901" cy="221062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VISION</a:t>
            </a:r>
          </a:p>
          <a:p>
            <a:pPr>
              <a:lnSpc>
                <a:spcPct val="115000"/>
              </a:lnSpc>
              <a:spcAft>
                <a:spcPts val="1000"/>
              </a:spcAft>
            </a:pPr>
            <a:r>
              <a:rPr lang="en-GB" sz="1200" dirty="0">
                <a:ea typeface="Calibri"/>
                <a:cs typeface="Times New Roman"/>
              </a:rPr>
              <a:t>A population-based strategy to tackle the key health issues to improve overall health and well-being, and a targeted programme of interventions to keep people with long-term conditions as well as possible for as long as possible </a:t>
            </a:r>
          </a:p>
          <a:p>
            <a:pPr algn="ctr">
              <a:lnSpc>
                <a:spcPct val="115000"/>
              </a:lnSpc>
              <a:spcAft>
                <a:spcPts val="1000"/>
              </a:spcAft>
            </a:pPr>
            <a:endParaRPr lang="en-GB" sz="1400" b="1" dirty="0">
              <a:ea typeface="Calibri"/>
              <a:cs typeface="Times New Roman"/>
            </a:endParaRPr>
          </a:p>
          <a:p>
            <a:pPr>
              <a:lnSpc>
                <a:spcPct val="115000"/>
              </a:lnSpc>
              <a:spcAft>
                <a:spcPts val="1000"/>
              </a:spcAft>
            </a:pPr>
            <a:endParaRPr lang="en-GB" sz="1400" b="1" dirty="0">
              <a:ea typeface="Calibri"/>
              <a:cs typeface="Times New Roman"/>
            </a:endParaRPr>
          </a:p>
        </p:txBody>
      </p:sp>
      <p:sp>
        <p:nvSpPr>
          <p:cNvPr id="42" name="Text Box 2"/>
          <p:cNvSpPr txBox="1">
            <a:spLocks noChangeArrowheads="1"/>
          </p:cNvSpPr>
          <p:nvPr/>
        </p:nvSpPr>
        <p:spPr bwMode="auto">
          <a:xfrm>
            <a:off x="1620859" y="4149081"/>
            <a:ext cx="2280854" cy="2354639"/>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APPROACH</a:t>
            </a:r>
          </a:p>
          <a:p>
            <a:r>
              <a:rPr lang="en-GB" sz="1200" dirty="0">
                <a:ea typeface="Calibri"/>
                <a:cs typeface="Times New Roman"/>
              </a:rPr>
              <a:t>Support patients  to live well with their conditions:</a:t>
            </a:r>
          </a:p>
          <a:p>
            <a:pPr marL="285750" indent="-285750">
              <a:buFont typeface="Arial" charset="0"/>
              <a:buChar char="•"/>
            </a:pPr>
            <a:r>
              <a:rPr lang="en-GB" sz="1200" dirty="0">
                <a:ea typeface="Calibri"/>
                <a:cs typeface="Times New Roman"/>
              </a:rPr>
              <a:t>Personal health budgets</a:t>
            </a:r>
          </a:p>
          <a:p>
            <a:pPr marL="285750" indent="-285750">
              <a:buFont typeface="Arial" charset="0"/>
              <a:buChar char="•"/>
            </a:pPr>
            <a:r>
              <a:rPr lang="en-GB" sz="1200" dirty="0">
                <a:ea typeface="Calibri"/>
                <a:cs typeface="Times New Roman"/>
              </a:rPr>
              <a:t>Technology and education</a:t>
            </a:r>
          </a:p>
          <a:p>
            <a:pPr marL="285750" indent="-285750">
              <a:buFont typeface="Arial" charset="0"/>
              <a:buChar char="•"/>
            </a:pPr>
            <a:r>
              <a:rPr lang="en-GB" sz="1200" dirty="0">
                <a:ea typeface="Calibri"/>
                <a:cs typeface="Times New Roman"/>
              </a:rPr>
              <a:t>Use of voluntary sector</a:t>
            </a:r>
          </a:p>
          <a:p>
            <a:pPr marL="285750" indent="-285750">
              <a:buFont typeface="Arial" charset="0"/>
              <a:buChar char="•"/>
            </a:pPr>
            <a:r>
              <a:rPr lang="en-GB" sz="1200" dirty="0">
                <a:ea typeface="Calibri"/>
                <a:cs typeface="Times New Roman"/>
              </a:rPr>
              <a:t>Supporting carers</a:t>
            </a:r>
          </a:p>
          <a:p>
            <a:pPr marL="285750" indent="-285750">
              <a:buFont typeface="Arial" charset="0"/>
              <a:buChar char="•"/>
            </a:pPr>
            <a:endParaRPr lang="en-GB" sz="1200" dirty="0">
              <a:ea typeface="Calibri"/>
              <a:cs typeface="Times New Roman"/>
            </a:endParaRPr>
          </a:p>
          <a:p>
            <a:r>
              <a:rPr lang="en-GB" sz="1200" dirty="0">
                <a:ea typeface="Calibri"/>
                <a:cs typeface="Times New Roman"/>
              </a:rPr>
              <a:t>Improve the health of NHS staff</a:t>
            </a:r>
          </a:p>
        </p:txBody>
      </p:sp>
      <p:sp>
        <p:nvSpPr>
          <p:cNvPr id="43" name="Text Box 2"/>
          <p:cNvSpPr txBox="1">
            <a:spLocks noChangeArrowheads="1"/>
          </p:cNvSpPr>
          <p:nvPr/>
        </p:nvSpPr>
        <p:spPr bwMode="auto">
          <a:xfrm>
            <a:off x="4078866" y="1729568"/>
            <a:ext cx="3961351" cy="292356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PRIORITY ACTIONS</a:t>
            </a:r>
          </a:p>
          <a:p>
            <a:pPr marL="171450" indent="-171450">
              <a:lnSpc>
                <a:spcPct val="115000"/>
              </a:lnSpc>
              <a:spcAft>
                <a:spcPts val="1000"/>
              </a:spcAft>
              <a:buFont typeface="Arial" charset="0"/>
              <a:buChar char="•"/>
            </a:pPr>
            <a:r>
              <a:rPr lang="en-GB" sz="1200" dirty="0">
                <a:ea typeface="Calibri"/>
                <a:cs typeface="Times New Roman"/>
              </a:rPr>
              <a:t>Review and agree primary prevention proposals – provide firm proposals for the six shortlisted interventions, with realistic savings and investment calculations</a:t>
            </a:r>
          </a:p>
          <a:p>
            <a:pPr marL="171450" indent="-171450">
              <a:lnSpc>
                <a:spcPct val="115000"/>
              </a:lnSpc>
              <a:spcAft>
                <a:spcPts val="1000"/>
              </a:spcAft>
              <a:buFont typeface="Arial" charset="0"/>
              <a:buChar char="•"/>
            </a:pPr>
            <a:r>
              <a:rPr lang="en-GB" sz="1200" dirty="0">
                <a:ea typeface="Calibri"/>
                <a:cs typeface="Times New Roman"/>
              </a:rPr>
              <a:t>Utilise </a:t>
            </a:r>
            <a:r>
              <a:rPr lang="en-GB" sz="1200" dirty="0" err="1">
                <a:ea typeface="Calibri"/>
                <a:cs typeface="Times New Roman"/>
              </a:rPr>
              <a:t>Impower</a:t>
            </a:r>
            <a:r>
              <a:rPr lang="en-GB" sz="1200" dirty="0">
                <a:ea typeface="Calibri"/>
                <a:cs typeface="Times New Roman"/>
              </a:rPr>
              <a:t> and KPMG demand management modelling as the basis for activity assumptions</a:t>
            </a:r>
          </a:p>
          <a:p>
            <a:pPr marL="171450" indent="-171450">
              <a:lnSpc>
                <a:spcPct val="115000"/>
              </a:lnSpc>
              <a:spcAft>
                <a:spcPts val="1000"/>
              </a:spcAft>
              <a:buFont typeface="Arial" charset="0"/>
              <a:buChar char="•"/>
            </a:pPr>
            <a:r>
              <a:rPr lang="en-GB" sz="1200" dirty="0">
                <a:cs typeface="Times New Roman"/>
              </a:rPr>
              <a:t>Lo</a:t>
            </a:r>
            <a:r>
              <a:rPr lang="en-GB" sz="1200" dirty="0"/>
              <a:t>ok at how to engage with the wider clinical body</a:t>
            </a:r>
          </a:p>
          <a:p>
            <a:pPr marL="171450" indent="-171450">
              <a:lnSpc>
                <a:spcPct val="115000"/>
              </a:lnSpc>
              <a:spcAft>
                <a:spcPts val="1000"/>
              </a:spcAft>
              <a:buFont typeface="Arial" charset="0"/>
              <a:buChar char="•"/>
            </a:pPr>
            <a:r>
              <a:rPr lang="en-GB" sz="1200" dirty="0"/>
              <a:t>Work with the Integrated Primary and Community Services and Acute Configuration work streams to arrive at a joint approach.</a:t>
            </a:r>
          </a:p>
          <a:p>
            <a:pPr marL="171450" indent="-171450">
              <a:buFont typeface="Arial" charset="0"/>
              <a:buChar char="•"/>
            </a:pPr>
            <a:endParaRPr lang="en-GB" sz="1200" dirty="0">
              <a:ea typeface="Calibri"/>
              <a:cs typeface="Times New Roman"/>
            </a:endParaRPr>
          </a:p>
        </p:txBody>
      </p:sp>
      <p:sp>
        <p:nvSpPr>
          <p:cNvPr id="44" name="Text Box 2"/>
          <p:cNvSpPr txBox="1">
            <a:spLocks noChangeArrowheads="1"/>
          </p:cNvSpPr>
          <p:nvPr/>
        </p:nvSpPr>
        <p:spPr bwMode="auto">
          <a:xfrm>
            <a:off x="4078865" y="4797153"/>
            <a:ext cx="3961351" cy="170656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MILESTONES</a:t>
            </a:r>
          </a:p>
          <a:p>
            <a:pPr algn="ctr"/>
            <a:endParaRPr lang="en-GB" sz="500" b="1" dirty="0">
              <a:ea typeface="Calibri"/>
              <a:cs typeface="Times New Roman"/>
            </a:endParaRPr>
          </a:p>
          <a:p>
            <a:pPr marL="171450" indent="-171450">
              <a:buFont typeface="Arial" charset="0"/>
              <a:buChar char="•"/>
            </a:pPr>
            <a:r>
              <a:rPr lang="en-GB" sz="1200" dirty="0">
                <a:ea typeface="Calibri"/>
                <a:cs typeface="Times New Roman"/>
              </a:rPr>
              <a:t>Develop detailed strategic narrative and vision supported by clear objectives, actions and timescales  </a:t>
            </a:r>
          </a:p>
          <a:p>
            <a:pPr marL="171450" indent="-171450">
              <a:buFont typeface="Arial" charset="0"/>
              <a:buChar char="•"/>
            </a:pPr>
            <a:r>
              <a:rPr lang="en-GB" sz="1200" dirty="0">
                <a:ea typeface="Calibri"/>
                <a:cs typeface="Times New Roman"/>
              </a:rPr>
              <a:t>Identify high-impact interventions</a:t>
            </a:r>
          </a:p>
          <a:p>
            <a:pPr marL="171450" indent="-171450">
              <a:buFont typeface="Arial" charset="0"/>
              <a:buChar char="•"/>
            </a:pPr>
            <a:r>
              <a:rPr lang="en-GB" sz="1200" dirty="0">
                <a:ea typeface="Calibri"/>
                <a:cs typeface="Times New Roman"/>
              </a:rPr>
              <a:t>Define and cost delivery vehicle</a:t>
            </a:r>
          </a:p>
          <a:p>
            <a:pPr marL="171450" indent="-171450">
              <a:buFont typeface="Arial" charset="0"/>
              <a:buChar char="•"/>
            </a:pPr>
            <a:r>
              <a:rPr lang="en-GB" sz="1200" dirty="0">
                <a:ea typeface="Calibri"/>
                <a:cs typeface="Times New Roman"/>
              </a:rPr>
              <a:t>Ensure savings are aligned to financial bridge</a:t>
            </a:r>
          </a:p>
          <a:p>
            <a:pPr marL="171450" indent="-171450">
              <a:buFont typeface="Arial" charset="0"/>
              <a:buChar char="•"/>
            </a:pPr>
            <a:r>
              <a:rPr lang="en-GB" sz="1200" dirty="0">
                <a:ea typeface="Calibri"/>
                <a:cs typeface="Times New Roman"/>
              </a:rPr>
              <a:t>Develop implementation plan</a:t>
            </a:r>
          </a:p>
        </p:txBody>
      </p:sp>
      <p:sp>
        <p:nvSpPr>
          <p:cNvPr id="45" name="Text Box 2"/>
          <p:cNvSpPr txBox="1">
            <a:spLocks noChangeArrowheads="1"/>
          </p:cNvSpPr>
          <p:nvPr/>
        </p:nvSpPr>
        <p:spPr bwMode="auto">
          <a:xfrm>
            <a:off x="8200882" y="1729570"/>
            <a:ext cx="2314901" cy="328360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a:t>
            </a:r>
          </a:p>
          <a:p>
            <a:pPr algn="ctr"/>
            <a:endParaRPr lang="en-GB" sz="1400" b="1" dirty="0">
              <a:ea typeface="Calibri"/>
              <a:cs typeface="Times New Roman"/>
            </a:endParaRPr>
          </a:p>
          <a:p>
            <a:pPr marL="171450" indent="-171450">
              <a:buFont typeface="Arial" charset="0"/>
              <a:buChar char="•"/>
            </a:pPr>
            <a:r>
              <a:rPr lang="en-GB" sz="1200" b="1" dirty="0">
                <a:ea typeface="Calibri"/>
                <a:cs typeface="Times New Roman"/>
              </a:rPr>
              <a:t>Iain MacBeath</a:t>
            </a:r>
          </a:p>
          <a:p>
            <a:pPr marL="171450" indent="-171450">
              <a:buFont typeface="Arial" charset="0"/>
              <a:buChar char="•"/>
            </a:pPr>
            <a:r>
              <a:rPr lang="en-GB" sz="1200" b="1" dirty="0">
                <a:ea typeface="Calibri"/>
                <a:cs typeface="Times New Roman"/>
              </a:rPr>
              <a:t>Mike </a:t>
            </a:r>
            <a:r>
              <a:rPr lang="en-GB" sz="1200" b="1" dirty="0" err="1">
                <a:ea typeface="Calibri"/>
                <a:cs typeface="Times New Roman"/>
              </a:rPr>
              <a:t>Gogarty</a:t>
            </a:r>
            <a:endParaRPr lang="en-GB" sz="1200" b="1" dirty="0">
              <a:ea typeface="Calibri"/>
              <a:cs typeface="Times New Roman"/>
            </a:endParaRPr>
          </a:p>
          <a:p>
            <a:pPr marL="171450" indent="-171450">
              <a:buFont typeface="Arial" charset="0"/>
              <a:buChar char="•"/>
            </a:pPr>
            <a:r>
              <a:rPr lang="en-GB" sz="1200" dirty="0">
                <a:ea typeface="Calibri"/>
                <a:cs typeface="Times New Roman"/>
              </a:rPr>
              <a:t>Jim McManus</a:t>
            </a:r>
          </a:p>
          <a:p>
            <a:pPr marL="171450" indent="-171450">
              <a:buFont typeface="Arial" charset="0"/>
              <a:buChar char="•"/>
            </a:pPr>
            <a:r>
              <a:rPr lang="en-GB" sz="1200" dirty="0">
                <a:ea typeface="Calibri"/>
                <a:cs typeface="Times New Roman"/>
              </a:rPr>
              <a:t>Joel Bonnet</a:t>
            </a:r>
          </a:p>
          <a:p>
            <a:pPr marL="171450" indent="-171450">
              <a:buFont typeface="Arial" charset="0"/>
              <a:buChar char="•"/>
            </a:pPr>
            <a:r>
              <a:rPr lang="en-GB" sz="1200" dirty="0">
                <a:ea typeface="Calibri"/>
                <a:cs typeface="Times New Roman"/>
              </a:rPr>
              <a:t>Julie Hoare</a:t>
            </a:r>
          </a:p>
          <a:p>
            <a:pPr marL="171450" indent="-171450">
              <a:buFont typeface="Arial" charset="0"/>
              <a:buChar char="•"/>
            </a:pPr>
            <a:r>
              <a:rPr lang="en-GB" sz="1200" dirty="0" err="1">
                <a:ea typeface="Calibri"/>
                <a:cs typeface="Times New Roman"/>
              </a:rPr>
              <a:t>Arla</a:t>
            </a:r>
            <a:r>
              <a:rPr lang="en-GB" sz="1200" dirty="0">
                <a:ea typeface="Calibri"/>
                <a:cs typeface="Times New Roman"/>
              </a:rPr>
              <a:t> Ogilvie</a:t>
            </a:r>
          </a:p>
          <a:p>
            <a:pPr marL="171450" indent="-171450">
              <a:buFont typeface="Arial" charset="0"/>
              <a:buChar char="•"/>
            </a:pPr>
            <a:r>
              <a:rPr lang="en-GB" sz="1200" dirty="0">
                <a:ea typeface="Calibri"/>
                <a:cs typeface="Times New Roman"/>
              </a:rPr>
              <a:t>Maggie </a:t>
            </a:r>
            <a:r>
              <a:rPr lang="en-GB" sz="1200" dirty="0" err="1">
                <a:ea typeface="Calibri"/>
                <a:cs typeface="Times New Roman"/>
              </a:rPr>
              <a:t>Pacini</a:t>
            </a:r>
            <a:endParaRPr lang="en-GB" sz="1200" dirty="0">
              <a:ea typeface="Calibri"/>
              <a:cs typeface="Times New Roman"/>
            </a:endParaRPr>
          </a:p>
          <a:p>
            <a:pPr marL="171450" indent="-171450">
              <a:buFont typeface="Arial" charset="0"/>
              <a:buChar char="•"/>
            </a:pPr>
            <a:r>
              <a:rPr lang="en-GB" sz="1200" dirty="0">
                <a:ea typeface="Calibri"/>
                <a:cs typeface="Times New Roman"/>
              </a:rPr>
              <a:t>Piers </a:t>
            </a:r>
            <a:r>
              <a:rPr lang="en-GB" sz="1200" dirty="0" err="1">
                <a:ea typeface="Calibri"/>
                <a:cs typeface="Times New Roman"/>
              </a:rPr>
              <a:t>Simey</a:t>
            </a:r>
            <a:endParaRPr lang="en-GB" sz="1200" dirty="0">
              <a:ea typeface="Calibri"/>
              <a:cs typeface="Times New Roman"/>
            </a:endParaRPr>
          </a:p>
          <a:p>
            <a:pPr marL="171450" indent="-171450">
              <a:buFont typeface="Arial" charset="0"/>
              <a:buChar char="•"/>
            </a:pPr>
            <a:r>
              <a:rPr lang="en-GB" sz="1200" dirty="0">
                <a:ea typeface="Calibri"/>
                <a:cs typeface="Times New Roman"/>
              </a:rPr>
              <a:t>Miranda </a:t>
            </a:r>
            <a:r>
              <a:rPr lang="en-GB" sz="1200" dirty="0" err="1">
                <a:ea typeface="Calibri"/>
                <a:cs typeface="Times New Roman"/>
              </a:rPr>
              <a:t>Sutters</a:t>
            </a:r>
            <a:endParaRPr lang="en-GB" sz="1200" dirty="0">
              <a:ea typeface="Calibri"/>
              <a:cs typeface="Times New Roman"/>
            </a:endParaRPr>
          </a:p>
          <a:p>
            <a:pPr marL="171450" indent="-171450">
              <a:buFont typeface="Arial" charset="0"/>
              <a:buChar char="•"/>
            </a:pPr>
            <a:r>
              <a:rPr lang="en-GB" sz="1200" dirty="0">
                <a:ea typeface="Calibri"/>
                <a:cs typeface="Times New Roman"/>
              </a:rPr>
              <a:t>Richard Pile</a:t>
            </a:r>
          </a:p>
          <a:p>
            <a:pPr marL="171450" indent="-171450">
              <a:buFont typeface="Arial" charset="0"/>
              <a:buChar char="•"/>
            </a:pPr>
            <a:r>
              <a:rPr lang="en-GB" sz="1200" dirty="0">
                <a:ea typeface="Calibri"/>
                <a:cs typeface="Times New Roman"/>
              </a:rPr>
              <a:t>Maxine McVey</a:t>
            </a:r>
          </a:p>
          <a:p>
            <a:pPr marL="171450" indent="-171450">
              <a:buFont typeface="Arial" charset="0"/>
              <a:buChar char="•"/>
            </a:pPr>
            <a:r>
              <a:rPr lang="en-GB" sz="1200" dirty="0">
                <a:ea typeface="Calibri"/>
                <a:cs typeface="Times New Roman"/>
              </a:rPr>
              <a:t>Christine Moss</a:t>
            </a:r>
          </a:p>
          <a:p>
            <a:pPr marL="171450" indent="-171450">
              <a:buFont typeface="Arial" charset="0"/>
              <a:buChar char="•"/>
            </a:pPr>
            <a:r>
              <a:rPr lang="en-GB" sz="1200" dirty="0">
                <a:ea typeface="Calibri"/>
                <a:cs typeface="Times New Roman"/>
              </a:rPr>
              <a:t>David Conrad</a:t>
            </a:r>
          </a:p>
          <a:p>
            <a:pPr marL="171450" indent="-171450">
              <a:buFont typeface="Arial" charset="0"/>
              <a:buChar char="•"/>
            </a:pPr>
            <a:r>
              <a:rPr lang="en-GB" sz="1200" dirty="0">
                <a:ea typeface="Calibri"/>
                <a:cs typeface="Times New Roman"/>
              </a:rPr>
              <a:t>Jamie Sutterby</a:t>
            </a:r>
          </a:p>
          <a:p>
            <a:endParaRPr lang="en-GB" sz="1200" b="1" dirty="0">
              <a:ea typeface="Calibri"/>
              <a:cs typeface="Times New Roman"/>
            </a:endParaRPr>
          </a:p>
        </p:txBody>
      </p:sp>
      <p:sp>
        <p:nvSpPr>
          <p:cNvPr id="46" name="Text Box 2"/>
          <p:cNvSpPr txBox="1">
            <a:spLocks noChangeArrowheads="1"/>
          </p:cNvSpPr>
          <p:nvPr/>
        </p:nvSpPr>
        <p:spPr bwMode="auto">
          <a:xfrm>
            <a:off x="8203865" y="5229201"/>
            <a:ext cx="2314901" cy="1274519"/>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MEETING DATES</a:t>
            </a:r>
          </a:p>
          <a:p>
            <a:pPr>
              <a:lnSpc>
                <a:spcPct val="115000"/>
              </a:lnSpc>
              <a:spcAft>
                <a:spcPts val="1000"/>
              </a:spcAft>
            </a:pPr>
            <a:r>
              <a:rPr lang="en-GB" sz="1200" dirty="0">
                <a:ea typeface="Calibri"/>
                <a:cs typeface="Times New Roman"/>
              </a:rPr>
              <a:t>Weekly meetings on Tuesday mornings</a:t>
            </a:r>
          </a:p>
        </p:txBody>
      </p:sp>
    </p:spTree>
    <p:extLst>
      <p:ext uri="{BB962C8B-B14F-4D97-AF65-F5344CB8AC3E}">
        <p14:creationId xmlns:p14="http://schemas.microsoft.com/office/powerpoint/2010/main" val="1648592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1620860" y="918954"/>
            <a:ext cx="6615495"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Finance and Activity Work Stream</a:t>
            </a:r>
            <a:endParaRPr lang="en-GB" sz="2400" dirty="0">
              <a:solidFill>
                <a:schemeClr val="tx1"/>
              </a:solidFill>
            </a:endParaRPr>
          </a:p>
        </p:txBody>
      </p:sp>
      <p:sp>
        <p:nvSpPr>
          <p:cNvPr id="3" name="TextBox 2"/>
          <p:cNvSpPr txBox="1"/>
          <p:nvPr/>
        </p:nvSpPr>
        <p:spPr>
          <a:xfrm>
            <a:off x="8472659" y="907628"/>
            <a:ext cx="2087835"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1" name="Text Box 2"/>
          <p:cNvSpPr txBox="1">
            <a:spLocks noChangeArrowheads="1"/>
          </p:cNvSpPr>
          <p:nvPr/>
        </p:nvSpPr>
        <p:spPr bwMode="auto">
          <a:xfrm>
            <a:off x="1620860" y="1700808"/>
            <a:ext cx="2314901" cy="2239384"/>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VISION</a:t>
            </a:r>
          </a:p>
          <a:p>
            <a:pPr>
              <a:lnSpc>
                <a:spcPct val="115000"/>
              </a:lnSpc>
              <a:spcAft>
                <a:spcPts val="1000"/>
              </a:spcAft>
            </a:pPr>
            <a:r>
              <a:rPr lang="en-GB" sz="1400" dirty="0">
                <a:ea typeface="Calibri"/>
                <a:cs typeface="Times New Roman"/>
              </a:rPr>
              <a:t>A high quality, affordable integrated health and care system with a secured long-term financial sustainability.</a:t>
            </a:r>
          </a:p>
          <a:p>
            <a:pPr>
              <a:lnSpc>
                <a:spcPct val="115000"/>
              </a:lnSpc>
              <a:spcAft>
                <a:spcPts val="1000"/>
              </a:spcAft>
            </a:pPr>
            <a:endParaRPr lang="en-GB" sz="1400" b="1" dirty="0">
              <a:ea typeface="Calibri"/>
              <a:cs typeface="Times New Roman"/>
            </a:endParaRPr>
          </a:p>
          <a:p>
            <a:pPr algn="ctr">
              <a:lnSpc>
                <a:spcPct val="115000"/>
              </a:lnSpc>
              <a:spcAft>
                <a:spcPts val="1000"/>
              </a:spcAft>
            </a:pPr>
            <a:endParaRPr lang="en-GB" sz="1400" b="1" dirty="0">
              <a:ea typeface="Calibri"/>
              <a:cs typeface="Times New Roman"/>
            </a:endParaRPr>
          </a:p>
          <a:p>
            <a:pPr>
              <a:lnSpc>
                <a:spcPct val="115000"/>
              </a:lnSpc>
              <a:spcAft>
                <a:spcPts val="1000"/>
              </a:spcAft>
            </a:pPr>
            <a:endParaRPr lang="en-GB" sz="1400" b="1" dirty="0">
              <a:ea typeface="Calibri"/>
              <a:cs typeface="Times New Roman"/>
            </a:endParaRPr>
          </a:p>
        </p:txBody>
      </p:sp>
      <p:sp>
        <p:nvSpPr>
          <p:cNvPr id="42" name="Text Box 2"/>
          <p:cNvSpPr txBox="1">
            <a:spLocks noChangeArrowheads="1"/>
          </p:cNvSpPr>
          <p:nvPr/>
        </p:nvSpPr>
        <p:spPr bwMode="auto">
          <a:xfrm>
            <a:off x="1620859" y="4293097"/>
            <a:ext cx="2280854" cy="221062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lvl="0" algn="ctr"/>
            <a:r>
              <a:rPr lang="en-GB" sz="1400" b="1" dirty="0"/>
              <a:t>APPROACH</a:t>
            </a:r>
          </a:p>
          <a:p>
            <a:pPr lvl="0" algn="ctr"/>
            <a:endParaRPr lang="en-GB" sz="1400" b="1" dirty="0"/>
          </a:p>
          <a:p>
            <a:pPr lvl="0"/>
            <a:r>
              <a:rPr lang="en-GB" sz="1200" dirty="0"/>
              <a:t>Focus on delivering:</a:t>
            </a:r>
          </a:p>
          <a:p>
            <a:pPr marL="171450" indent="-171450">
              <a:buFont typeface="Arial" charset="0"/>
              <a:buChar char="•"/>
            </a:pPr>
            <a:r>
              <a:rPr lang="en-GB" sz="1200" dirty="0"/>
              <a:t>Efficiencies</a:t>
            </a:r>
          </a:p>
          <a:p>
            <a:pPr marL="171450" indent="-171450">
              <a:buFont typeface="Arial" charset="0"/>
              <a:buChar char="•"/>
            </a:pPr>
            <a:r>
              <a:rPr lang="en-GB" sz="1200" dirty="0"/>
              <a:t>Demand reduction</a:t>
            </a:r>
          </a:p>
          <a:p>
            <a:pPr marL="171450" indent="-171450">
              <a:buFont typeface="Arial" charset="0"/>
              <a:buChar char="•"/>
            </a:pPr>
            <a:r>
              <a:rPr lang="en-GB" sz="1200" dirty="0"/>
              <a:t>Reduced agency spend</a:t>
            </a:r>
          </a:p>
          <a:p>
            <a:pPr marL="171450" indent="-171450">
              <a:buFont typeface="Arial" charset="0"/>
              <a:buChar char="•"/>
            </a:pPr>
            <a:r>
              <a:rPr lang="en-GB" sz="1200" dirty="0"/>
              <a:t>Improved productivity</a:t>
            </a:r>
          </a:p>
          <a:p>
            <a:pPr marL="171450" indent="-171450">
              <a:buFont typeface="Arial" charset="0"/>
              <a:buChar char="•"/>
            </a:pPr>
            <a:r>
              <a:rPr lang="en-GB" sz="1200" dirty="0"/>
              <a:t>Consolidation of back office, pathology and vulnerable services</a:t>
            </a:r>
          </a:p>
          <a:p>
            <a:pPr marL="171450" indent="-171450">
              <a:buFont typeface="Arial" charset="0"/>
              <a:buChar char="•"/>
            </a:pPr>
            <a:r>
              <a:rPr lang="en-GB" sz="1200" dirty="0"/>
              <a:t>Commissioner prioritisation</a:t>
            </a:r>
          </a:p>
          <a:p>
            <a:pPr lvl="0"/>
            <a:endParaRPr lang="en-GB" sz="1200" dirty="0"/>
          </a:p>
        </p:txBody>
      </p:sp>
      <p:sp>
        <p:nvSpPr>
          <p:cNvPr id="43" name="Text Box 2"/>
          <p:cNvSpPr txBox="1">
            <a:spLocks noChangeArrowheads="1"/>
          </p:cNvSpPr>
          <p:nvPr/>
        </p:nvSpPr>
        <p:spPr bwMode="auto">
          <a:xfrm>
            <a:off x="4078866" y="1729568"/>
            <a:ext cx="3961351" cy="292356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PRIORITY ACTIONS</a:t>
            </a:r>
          </a:p>
          <a:p>
            <a:pPr marL="171450" indent="-171450">
              <a:lnSpc>
                <a:spcPct val="115000"/>
              </a:lnSpc>
              <a:spcAft>
                <a:spcPts val="1000"/>
              </a:spcAft>
              <a:buFont typeface="Arial" charset="0"/>
              <a:buChar char="•"/>
            </a:pPr>
            <a:r>
              <a:rPr lang="en-GB" sz="1200" dirty="0">
                <a:ea typeface="Calibri"/>
                <a:cs typeface="Times New Roman"/>
              </a:rPr>
              <a:t>Develop the financial bridge</a:t>
            </a:r>
          </a:p>
          <a:p>
            <a:pPr marL="171450" indent="-171450">
              <a:lnSpc>
                <a:spcPct val="115000"/>
              </a:lnSpc>
              <a:spcAft>
                <a:spcPts val="1000"/>
              </a:spcAft>
              <a:buFont typeface="Arial" charset="0"/>
              <a:buChar char="•"/>
            </a:pPr>
            <a:r>
              <a:rPr lang="en-GB" sz="1200" dirty="0">
                <a:ea typeface="Calibri"/>
                <a:cs typeface="Times New Roman"/>
              </a:rPr>
              <a:t>Firm up detail of where and how savings identified in the bridge will be achieved</a:t>
            </a:r>
          </a:p>
          <a:p>
            <a:pPr marL="171450" indent="-171450">
              <a:lnSpc>
                <a:spcPct val="115000"/>
              </a:lnSpc>
              <a:spcAft>
                <a:spcPts val="1000"/>
              </a:spcAft>
              <a:buFont typeface="Arial" charset="0"/>
              <a:buChar char="•"/>
            </a:pPr>
            <a:r>
              <a:rPr lang="en-GB" sz="1200">
                <a:ea typeface="Calibri"/>
                <a:cs typeface="Times New Roman"/>
              </a:rPr>
              <a:t>Work with </a:t>
            </a:r>
            <a:r>
              <a:rPr lang="en-GB" sz="1200" dirty="0">
                <a:ea typeface="Calibri"/>
                <a:cs typeface="Times New Roman"/>
              </a:rPr>
              <a:t>Prevention, Primary and Community and Acute work streams to provide financial rigour and advice and ensure alignment to financial bridge and adherence to priorities</a:t>
            </a:r>
          </a:p>
          <a:p>
            <a:pPr marL="171450" indent="-171450">
              <a:lnSpc>
                <a:spcPct val="115000"/>
              </a:lnSpc>
              <a:spcAft>
                <a:spcPts val="1000"/>
              </a:spcAft>
              <a:buFont typeface="Arial" charset="0"/>
              <a:buChar char="•"/>
            </a:pPr>
            <a:r>
              <a:rPr lang="en-GB" sz="1200" dirty="0">
                <a:ea typeface="Calibri"/>
                <a:cs typeface="Times New Roman"/>
              </a:rPr>
              <a:t>Work with other work streams to determine proportion of savings identified by KPMG and </a:t>
            </a:r>
            <a:r>
              <a:rPr lang="en-GB" sz="1200" dirty="0" err="1">
                <a:ea typeface="Calibri"/>
                <a:cs typeface="Times New Roman"/>
              </a:rPr>
              <a:t>Impower</a:t>
            </a:r>
            <a:r>
              <a:rPr lang="en-GB" sz="1200" dirty="0">
                <a:ea typeface="Calibri"/>
                <a:cs typeface="Times New Roman"/>
              </a:rPr>
              <a:t> activity and financial modelling </a:t>
            </a:r>
          </a:p>
          <a:p>
            <a:pPr marL="171450" indent="-171450">
              <a:buFont typeface="Arial" charset="0"/>
              <a:buChar char="•"/>
            </a:pPr>
            <a:endParaRPr lang="en-GB" sz="1200" dirty="0">
              <a:ea typeface="Calibri"/>
              <a:cs typeface="Times New Roman"/>
            </a:endParaRPr>
          </a:p>
        </p:txBody>
      </p:sp>
      <p:sp>
        <p:nvSpPr>
          <p:cNvPr id="44" name="Text Box 2"/>
          <p:cNvSpPr txBox="1">
            <a:spLocks noChangeArrowheads="1"/>
          </p:cNvSpPr>
          <p:nvPr/>
        </p:nvSpPr>
        <p:spPr bwMode="auto">
          <a:xfrm>
            <a:off x="4078865" y="4797153"/>
            <a:ext cx="3961351" cy="170656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lvl="0" algn="ctr"/>
            <a:r>
              <a:rPr lang="en-GB" sz="1400" b="1" dirty="0"/>
              <a:t>MILESTONES</a:t>
            </a:r>
            <a:endParaRPr lang="en-GB" sz="1200" b="1" dirty="0"/>
          </a:p>
          <a:p>
            <a:pPr marL="285750" indent="-285750">
              <a:buFont typeface="Arial" panose="020B0604020202020204" pitchFamily="34" charset="0"/>
              <a:buChar char="•"/>
            </a:pPr>
            <a:r>
              <a:rPr lang="en-GB" sz="1200" dirty="0">
                <a:solidFill>
                  <a:schemeClr val="bg1"/>
                </a:solidFill>
                <a:ea typeface="Calibri"/>
                <a:cs typeface="Times New Roman"/>
              </a:rPr>
              <a:t>Financial checkpoint submission – 9</a:t>
            </a:r>
            <a:r>
              <a:rPr lang="en-GB" sz="1200" baseline="30000" dirty="0">
                <a:solidFill>
                  <a:schemeClr val="bg1"/>
                </a:solidFill>
                <a:ea typeface="Calibri"/>
                <a:cs typeface="Times New Roman"/>
              </a:rPr>
              <a:t>th</a:t>
            </a:r>
            <a:r>
              <a:rPr lang="en-GB" sz="1200" dirty="0">
                <a:solidFill>
                  <a:schemeClr val="bg1"/>
                </a:solidFill>
                <a:ea typeface="Calibri"/>
                <a:cs typeface="Times New Roman"/>
              </a:rPr>
              <a:t> September 2016</a:t>
            </a:r>
          </a:p>
          <a:p>
            <a:pPr marL="285750" indent="-285750">
              <a:buFont typeface="Arial" panose="020B0604020202020204" pitchFamily="34" charset="0"/>
              <a:buChar char="•"/>
            </a:pPr>
            <a:r>
              <a:rPr lang="en-GB" sz="1200" dirty="0">
                <a:solidFill>
                  <a:schemeClr val="bg1"/>
                </a:solidFill>
                <a:ea typeface="Calibri"/>
                <a:cs typeface="Times New Roman"/>
              </a:rPr>
              <a:t>Formal financial submission (templates and bridge) – 16</a:t>
            </a:r>
            <a:r>
              <a:rPr lang="en-GB" sz="1200" baseline="30000" dirty="0">
                <a:solidFill>
                  <a:schemeClr val="bg1"/>
                </a:solidFill>
                <a:ea typeface="Calibri"/>
                <a:cs typeface="Times New Roman"/>
              </a:rPr>
              <a:t>th</a:t>
            </a:r>
            <a:r>
              <a:rPr lang="en-GB" sz="1200" dirty="0">
                <a:solidFill>
                  <a:schemeClr val="bg1"/>
                </a:solidFill>
                <a:ea typeface="Calibri"/>
                <a:cs typeface="Times New Roman"/>
              </a:rPr>
              <a:t> September 2016</a:t>
            </a:r>
          </a:p>
          <a:p>
            <a:pPr marL="285750" indent="-285750">
              <a:buFont typeface="Arial" panose="020B0604020202020204" pitchFamily="34" charset="0"/>
              <a:buChar char="•"/>
            </a:pPr>
            <a:r>
              <a:rPr lang="en-GB" sz="1200" dirty="0">
                <a:solidFill>
                  <a:schemeClr val="bg1"/>
                </a:solidFill>
                <a:ea typeface="Calibri"/>
                <a:cs typeface="Times New Roman"/>
              </a:rPr>
              <a:t>Revised financial submission with full STP 21</a:t>
            </a:r>
            <a:r>
              <a:rPr lang="en-GB" sz="1200" baseline="30000" dirty="0">
                <a:solidFill>
                  <a:schemeClr val="bg1"/>
                </a:solidFill>
                <a:ea typeface="Calibri"/>
                <a:cs typeface="Times New Roman"/>
              </a:rPr>
              <a:t>st</a:t>
            </a:r>
            <a:r>
              <a:rPr lang="en-GB" sz="1200" dirty="0">
                <a:solidFill>
                  <a:schemeClr val="bg1"/>
                </a:solidFill>
                <a:ea typeface="Calibri"/>
                <a:cs typeface="Times New Roman"/>
              </a:rPr>
              <a:t> October 2016</a:t>
            </a:r>
          </a:p>
          <a:p>
            <a:pPr marL="285750" indent="-285750">
              <a:buFont typeface="Arial" panose="020B0604020202020204" pitchFamily="34" charset="0"/>
              <a:buChar char="•"/>
            </a:pPr>
            <a:r>
              <a:rPr lang="en-GB" sz="1200" dirty="0">
                <a:solidFill>
                  <a:schemeClr val="bg1"/>
                </a:solidFill>
              </a:rPr>
              <a:t>Business cases for back office, pathology and unsustainable service consolidation </a:t>
            </a:r>
          </a:p>
        </p:txBody>
      </p:sp>
      <p:sp>
        <p:nvSpPr>
          <p:cNvPr id="45" name="Text Box 2"/>
          <p:cNvSpPr txBox="1">
            <a:spLocks noChangeArrowheads="1"/>
          </p:cNvSpPr>
          <p:nvPr/>
        </p:nvSpPr>
        <p:spPr bwMode="auto">
          <a:xfrm>
            <a:off x="8200882" y="1729570"/>
            <a:ext cx="2314901" cy="335561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a:t>
            </a:r>
          </a:p>
          <a:p>
            <a:pPr algn="ctr"/>
            <a:endParaRPr lang="en-GB" sz="1400" b="1" dirty="0">
              <a:ea typeface="Calibri"/>
              <a:cs typeface="Times New Roman"/>
            </a:endParaRPr>
          </a:p>
          <a:p>
            <a:pPr marL="171450" indent="-171450">
              <a:buFont typeface="Arial" charset="0"/>
              <a:buChar char="•"/>
            </a:pPr>
            <a:r>
              <a:rPr lang="en-GB" sz="1200" b="1" dirty="0">
                <a:ea typeface="Calibri"/>
                <a:cs typeface="Times New Roman"/>
              </a:rPr>
              <a:t>Alan Pond</a:t>
            </a:r>
          </a:p>
          <a:p>
            <a:pPr marL="171450" indent="-171450">
              <a:buFont typeface="Arial" charset="0"/>
              <a:buChar char="•"/>
            </a:pPr>
            <a:r>
              <a:rPr lang="en-GB" sz="1200" dirty="0">
                <a:ea typeface="Calibri"/>
                <a:cs typeface="Times New Roman"/>
              </a:rPr>
              <a:t>Alan Warren</a:t>
            </a:r>
          </a:p>
          <a:p>
            <a:pPr marL="171450" indent="-171450">
              <a:buFont typeface="Arial" charset="0"/>
              <a:buChar char="•"/>
            </a:pPr>
            <a:r>
              <a:rPr lang="en-GB" sz="1200" dirty="0">
                <a:ea typeface="Calibri"/>
                <a:cs typeface="Times New Roman"/>
              </a:rPr>
              <a:t>Dean Westcott</a:t>
            </a:r>
          </a:p>
          <a:p>
            <a:pPr marL="171450" indent="-171450">
              <a:buFont typeface="Arial" charset="0"/>
              <a:buChar char="•"/>
            </a:pPr>
            <a:r>
              <a:rPr lang="en-GB" sz="1200" dirty="0">
                <a:ea typeface="Calibri"/>
                <a:cs typeface="Times New Roman"/>
              </a:rPr>
              <a:t>Keith </a:t>
            </a:r>
            <a:r>
              <a:rPr lang="en-GB" sz="1200" dirty="0" err="1">
                <a:ea typeface="Calibri"/>
                <a:cs typeface="Times New Roman"/>
              </a:rPr>
              <a:t>Loveman</a:t>
            </a:r>
            <a:endParaRPr lang="en-GB" sz="1200" dirty="0">
              <a:ea typeface="Calibri"/>
              <a:cs typeface="Times New Roman"/>
            </a:endParaRPr>
          </a:p>
          <a:p>
            <a:pPr marL="171450" indent="-171450">
              <a:buFont typeface="Arial" charset="0"/>
              <a:buChar char="•"/>
            </a:pPr>
            <a:r>
              <a:rPr lang="en-GB" sz="1200" dirty="0">
                <a:ea typeface="Calibri"/>
                <a:cs typeface="Times New Roman"/>
              </a:rPr>
              <a:t>Phil Bradley</a:t>
            </a:r>
          </a:p>
          <a:p>
            <a:pPr marL="171450" indent="-171450">
              <a:buFont typeface="Arial" charset="0"/>
              <a:buChar char="•"/>
            </a:pPr>
            <a:r>
              <a:rPr lang="en-GB" sz="1200" dirty="0">
                <a:ea typeface="Calibri"/>
                <a:cs typeface="Times New Roman"/>
              </a:rPr>
              <a:t>Don Richards</a:t>
            </a:r>
          </a:p>
          <a:p>
            <a:pPr marL="171450" indent="-171450">
              <a:buFont typeface="Arial" charset="0"/>
              <a:buChar char="•"/>
            </a:pPr>
            <a:r>
              <a:rPr lang="en-GB" sz="1200" dirty="0">
                <a:ea typeface="Calibri"/>
                <a:cs typeface="Times New Roman"/>
              </a:rPr>
              <a:t>Brian Steven</a:t>
            </a:r>
          </a:p>
          <a:p>
            <a:pPr marL="171450" indent="-171450">
              <a:buFont typeface="Arial" charset="0"/>
              <a:buChar char="•"/>
            </a:pPr>
            <a:r>
              <a:rPr lang="en-GB" sz="1200" dirty="0">
                <a:ea typeface="Calibri"/>
                <a:cs typeface="Times New Roman"/>
              </a:rPr>
              <a:t>Trevor Smith</a:t>
            </a:r>
          </a:p>
          <a:p>
            <a:pPr marL="171450" indent="-171450">
              <a:buFont typeface="Arial" charset="0"/>
              <a:buChar char="•"/>
            </a:pPr>
            <a:r>
              <a:rPr lang="en-GB" sz="1200" dirty="0">
                <a:ea typeface="Calibri"/>
                <a:cs typeface="Times New Roman"/>
              </a:rPr>
              <a:t>Bev Winter</a:t>
            </a:r>
          </a:p>
          <a:p>
            <a:pPr marL="171450" indent="-171450">
              <a:buFont typeface="Arial" charset="0"/>
              <a:buChar char="•"/>
            </a:pPr>
            <a:r>
              <a:rPr lang="en-GB" sz="1200" dirty="0">
                <a:ea typeface="Calibri"/>
                <a:cs typeface="Times New Roman"/>
              </a:rPr>
              <a:t>Helen Maneuf</a:t>
            </a:r>
          </a:p>
          <a:p>
            <a:pPr marL="171450" indent="-171450">
              <a:buFont typeface="Arial" charset="0"/>
              <a:buChar char="•"/>
            </a:pPr>
            <a:r>
              <a:rPr lang="en-GB" sz="1200" dirty="0">
                <a:ea typeface="Calibri"/>
                <a:cs typeface="Times New Roman"/>
              </a:rPr>
              <a:t>Sian Hedges</a:t>
            </a:r>
          </a:p>
          <a:p>
            <a:pPr marL="171450" indent="-171450">
              <a:buFont typeface="Arial" charset="0"/>
              <a:buChar char="•"/>
            </a:pPr>
            <a:r>
              <a:rPr lang="en-GB" sz="1200" dirty="0">
                <a:ea typeface="Calibri"/>
                <a:cs typeface="Times New Roman"/>
              </a:rPr>
              <a:t>David Evans</a:t>
            </a:r>
          </a:p>
          <a:p>
            <a:pPr marL="171450" indent="-171450">
              <a:buFont typeface="Arial" charset="0"/>
              <a:buChar char="•"/>
            </a:pPr>
            <a:endParaRPr lang="en-GB" sz="1200" b="1" dirty="0">
              <a:ea typeface="Calibri"/>
              <a:cs typeface="Times New Roman"/>
            </a:endParaRPr>
          </a:p>
          <a:p>
            <a:pPr marL="171450" indent="-171450">
              <a:buFont typeface="Arial" charset="0"/>
              <a:buChar char="•"/>
            </a:pPr>
            <a:endParaRPr lang="en-GB" sz="1200" b="1" dirty="0">
              <a:ea typeface="Calibri"/>
              <a:cs typeface="Times New Roman"/>
            </a:endParaRPr>
          </a:p>
        </p:txBody>
      </p:sp>
      <p:sp>
        <p:nvSpPr>
          <p:cNvPr id="46" name="Text Box 2"/>
          <p:cNvSpPr txBox="1">
            <a:spLocks noChangeArrowheads="1"/>
          </p:cNvSpPr>
          <p:nvPr/>
        </p:nvSpPr>
        <p:spPr bwMode="auto">
          <a:xfrm>
            <a:off x="8203865" y="5398407"/>
            <a:ext cx="2314901" cy="110531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MEETING DATES</a:t>
            </a:r>
          </a:p>
          <a:p>
            <a:pPr>
              <a:lnSpc>
                <a:spcPct val="115000"/>
              </a:lnSpc>
              <a:spcAft>
                <a:spcPts val="1000"/>
              </a:spcAft>
            </a:pPr>
            <a:r>
              <a:rPr lang="en-GB" sz="1200" dirty="0">
                <a:ea typeface="Calibri"/>
                <a:cs typeface="Times New Roman"/>
              </a:rPr>
              <a:t>Weekly STP Finance and activity leads meeting 2pm-4pm on Fridays</a:t>
            </a:r>
          </a:p>
        </p:txBody>
      </p:sp>
    </p:spTree>
    <p:extLst>
      <p:ext uri="{BB962C8B-B14F-4D97-AF65-F5344CB8AC3E}">
        <p14:creationId xmlns:p14="http://schemas.microsoft.com/office/powerpoint/2010/main" val="1096321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1620860" y="918954"/>
            <a:ext cx="669713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Collaborative Commissioning Work Stream</a:t>
            </a:r>
            <a:endParaRPr lang="en-GB" sz="2400" dirty="0">
              <a:solidFill>
                <a:schemeClr val="tx1"/>
              </a:solidFill>
            </a:endParaRPr>
          </a:p>
        </p:txBody>
      </p:sp>
      <p:sp>
        <p:nvSpPr>
          <p:cNvPr id="3" name="TextBox 2"/>
          <p:cNvSpPr txBox="1"/>
          <p:nvPr/>
        </p:nvSpPr>
        <p:spPr>
          <a:xfrm>
            <a:off x="8472659" y="907628"/>
            <a:ext cx="2087835"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1" name="Text Box 2"/>
          <p:cNvSpPr txBox="1">
            <a:spLocks noChangeArrowheads="1"/>
          </p:cNvSpPr>
          <p:nvPr/>
        </p:nvSpPr>
        <p:spPr bwMode="auto">
          <a:xfrm>
            <a:off x="1620860" y="1700809"/>
            <a:ext cx="2314901" cy="221062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VISION</a:t>
            </a:r>
          </a:p>
          <a:p>
            <a:pPr>
              <a:lnSpc>
                <a:spcPct val="115000"/>
              </a:lnSpc>
              <a:spcAft>
                <a:spcPts val="1000"/>
              </a:spcAft>
            </a:pPr>
            <a:r>
              <a:rPr lang="en-GB" sz="1100" dirty="0">
                <a:solidFill>
                  <a:schemeClr val="bg1"/>
                </a:solidFill>
              </a:rPr>
              <a:t>Commissioners in Hertfordshire and West Essex  working together to prepare co-produced best practice pathways with patient representatives and stakeholders  to improve care experience, meet national and local standards and sustain services. built around local communities. </a:t>
            </a:r>
          </a:p>
          <a:p>
            <a:pPr>
              <a:lnSpc>
                <a:spcPct val="115000"/>
              </a:lnSpc>
              <a:spcAft>
                <a:spcPts val="1000"/>
              </a:spcAft>
            </a:pPr>
            <a:endParaRPr lang="en-GB" sz="1400" b="1" dirty="0">
              <a:ea typeface="Calibri"/>
              <a:cs typeface="Times New Roman"/>
            </a:endParaRPr>
          </a:p>
          <a:p>
            <a:pPr algn="ctr">
              <a:lnSpc>
                <a:spcPct val="115000"/>
              </a:lnSpc>
              <a:spcAft>
                <a:spcPts val="1000"/>
              </a:spcAft>
            </a:pPr>
            <a:endParaRPr lang="en-GB" sz="1400" b="1" dirty="0">
              <a:ea typeface="Calibri"/>
              <a:cs typeface="Times New Roman"/>
            </a:endParaRPr>
          </a:p>
          <a:p>
            <a:pPr>
              <a:lnSpc>
                <a:spcPct val="115000"/>
              </a:lnSpc>
              <a:spcAft>
                <a:spcPts val="1000"/>
              </a:spcAft>
            </a:pPr>
            <a:endParaRPr lang="en-GB" sz="1400" b="1" dirty="0">
              <a:ea typeface="Calibri"/>
              <a:cs typeface="Times New Roman"/>
            </a:endParaRPr>
          </a:p>
        </p:txBody>
      </p:sp>
      <p:sp>
        <p:nvSpPr>
          <p:cNvPr id="42" name="Text Box 2"/>
          <p:cNvSpPr txBox="1">
            <a:spLocks noChangeArrowheads="1"/>
          </p:cNvSpPr>
          <p:nvPr/>
        </p:nvSpPr>
        <p:spPr bwMode="auto">
          <a:xfrm>
            <a:off x="1620859" y="4005064"/>
            <a:ext cx="2280854" cy="266429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lvl="0" algn="ctr"/>
            <a:r>
              <a:rPr lang="en-GB" sz="1200" dirty="0">
                <a:solidFill>
                  <a:schemeClr val="bg1"/>
                </a:solidFill>
              </a:rPr>
              <a:t>APPROACH</a:t>
            </a:r>
          </a:p>
          <a:p>
            <a:pPr marL="228600" indent="-228600">
              <a:buFontTx/>
              <a:buAutoNum type="arabicPeriod"/>
            </a:pPr>
            <a:r>
              <a:rPr lang="en-GB" sz="1000" dirty="0">
                <a:solidFill>
                  <a:schemeClr val="bg1"/>
                </a:solidFill>
              </a:rPr>
              <a:t>Commissioning prevention as a major element of STP strategy.</a:t>
            </a:r>
          </a:p>
          <a:p>
            <a:pPr marL="228600" indent="-228600">
              <a:buFontTx/>
              <a:buAutoNum type="arabicPeriod"/>
            </a:pPr>
            <a:r>
              <a:rPr lang="en-GB" sz="1000" dirty="0">
                <a:solidFill>
                  <a:schemeClr val="bg1"/>
                </a:solidFill>
              </a:rPr>
              <a:t>The strategic intent of moving care to community based provision and having hospital based services only when these are clinically required</a:t>
            </a:r>
          </a:p>
          <a:p>
            <a:pPr marL="228600" indent="-228600">
              <a:buFontTx/>
              <a:buAutoNum type="arabicPeriod"/>
            </a:pPr>
            <a:r>
              <a:rPr lang="en-GB" sz="1000" dirty="0">
                <a:solidFill>
                  <a:schemeClr val="bg1"/>
                </a:solidFill>
              </a:rPr>
              <a:t>A common approach to commissioning protocols</a:t>
            </a:r>
          </a:p>
          <a:p>
            <a:pPr marL="228600" indent="-228600">
              <a:buFontTx/>
              <a:buAutoNum type="arabicPeriod"/>
            </a:pPr>
            <a:r>
              <a:rPr lang="en-GB" sz="1000" dirty="0">
                <a:solidFill>
                  <a:schemeClr val="bg1"/>
                </a:solidFill>
              </a:rPr>
              <a:t>A collaborative approach to commissioning to consider three levels:</a:t>
            </a:r>
          </a:p>
          <a:p>
            <a:pPr marL="685800" lvl="1" indent="-228600">
              <a:buFontTx/>
              <a:buAutoNum type="arabicPeriod"/>
            </a:pPr>
            <a:r>
              <a:rPr lang="en-GB" sz="1000" dirty="0">
                <a:solidFill>
                  <a:schemeClr val="bg1"/>
                </a:solidFill>
              </a:rPr>
              <a:t>Common teams</a:t>
            </a:r>
          </a:p>
          <a:p>
            <a:pPr marL="685800" lvl="1" indent="-228600">
              <a:buFontTx/>
              <a:buAutoNum type="arabicPeriod"/>
            </a:pPr>
            <a:r>
              <a:rPr lang="en-GB" sz="1000" dirty="0">
                <a:solidFill>
                  <a:schemeClr val="bg1"/>
                </a:solidFill>
              </a:rPr>
              <a:t>Common protocols and approaches</a:t>
            </a:r>
          </a:p>
          <a:p>
            <a:pPr marL="685800" lvl="1" indent="-228600">
              <a:buFontTx/>
              <a:buAutoNum type="arabicPeriod"/>
            </a:pPr>
            <a:r>
              <a:rPr lang="en-GB" sz="1000" dirty="0">
                <a:solidFill>
                  <a:schemeClr val="bg1"/>
                </a:solidFill>
              </a:rPr>
              <a:t>Sharing good practice and expertise</a:t>
            </a:r>
            <a:endParaRPr lang="en-GB" sz="1000" b="1" dirty="0">
              <a:solidFill>
                <a:schemeClr val="bg1"/>
              </a:solidFill>
            </a:endParaRPr>
          </a:p>
        </p:txBody>
      </p:sp>
      <p:sp>
        <p:nvSpPr>
          <p:cNvPr id="43" name="Text Box 2"/>
          <p:cNvSpPr txBox="1">
            <a:spLocks noChangeArrowheads="1"/>
          </p:cNvSpPr>
          <p:nvPr/>
        </p:nvSpPr>
        <p:spPr bwMode="auto">
          <a:xfrm>
            <a:off x="4078866" y="1729568"/>
            <a:ext cx="3961351" cy="292356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lvl="0" algn="ctr"/>
            <a:r>
              <a:rPr lang="en-GB" sz="1200" dirty="0">
                <a:solidFill>
                  <a:schemeClr val="bg1"/>
                </a:solidFill>
              </a:rPr>
              <a:t>PRIORITY ACTIONS</a:t>
            </a:r>
          </a:p>
          <a:p>
            <a:pPr marL="228600" indent="-228600">
              <a:buFontTx/>
              <a:buAutoNum type="arabicPeriod"/>
            </a:pPr>
            <a:endParaRPr lang="en-GB" sz="1200" dirty="0">
              <a:solidFill>
                <a:prstClr val="black"/>
              </a:solidFill>
            </a:endParaRPr>
          </a:p>
          <a:p>
            <a:pPr marL="228600" indent="-228600">
              <a:buFontTx/>
              <a:buAutoNum type="arabicPeriod"/>
            </a:pPr>
            <a:r>
              <a:rPr lang="en-GB" sz="1200" dirty="0">
                <a:solidFill>
                  <a:schemeClr val="bg1"/>
                </a:solidFill>
              </a:rPr>
              <a:t>A common timetable for the preparation of commissioning intentions </a:t>
            </a:r>
          </a:p>
          <a:p>
            <a:pPr marL="228600" indent="-228600">
              <a:buFontTx/>
              <a:buAutoNum type="arabicPeriod"/>
            </a:pPr>
            <a:r>
              <a:rPr lang="en-GB" sz="1200" dirty="0">
                <a:solidFill>
                  <a:schemeClr val="bg1"/>
                </a:solidFill>
              </a:rPr>
              <a:t>Unifying commissioning protocols</a:t>
            </a:r>
          </a:p>
          <a:p>
            <a:pPr marL="228600" indent="-228600">
              <a:buFontTx/>
              <a:buAutoNum type="arabicPeriod"/>
            </a:pPr>
            <a:r>
              <a:rPr lang="en-GB" sz="1200" dirty="0">
                <a:solidFill>
                  <a:schemeClr val="bg1"/>
                </a:solidFill>
              </a:rPr>
              <a:t>A common set of criteria for exclusion </a:t>
            </a:r>
          </a:p>
          <a:p>
            <a:pPr marL="228600" indent="-228600">
              <a:buFontTx/>
              <a:buAutoNum type="arabicPeriod"/>
            </a:pPr>
            <a:r>
              <a:rPr lang="en-GB" sz="1200" dirty="0">
                <a:solidFill>
                  <a:schemeClr val="bg1"/>
                </a:solidFill>
              </a:rPr>
              <a:t>A common approach to prior approvals</a:t>
            </a:r>
          </a:p>
          <a:p>
            <a:pPr marL="228600" indent="-228600">
              <a:buFontTx/>
              <a:buAutoNum type="arabicPeriod"/>
            </a:pPr>
            <a:r>
              <a:rPr lang="en-GB" sz="1200" dirty="0">
                <a:solidFill>
                  <a:schemeClr val="bg1"/>
                </a:solidFill>
              </a:rPr>
              <a:t>Proposals for joint  team working across the STP</a:t>
            </a:r>
          </a:p>
          <a:p>
            <a:pPr marL="228600" indent="-228600">
              <a:buFontTx/>
              <a:buAutoNum type="arabicPeriod"/>
            </a:pPr>
            <a:r>
              <a:rPr lang="en-GB" sz="1200" dirty="0">
                <a:solidFill>
                  <a:schemeClr val="bg1"/>
                </a:solidFill>
              </a:rPr>
              <a:t>The financial and activity modelling impact of the changes in commissioning priorities</a:t>
            </a:r>
          </a:p>
          <a:p>
            <a:pPr marL="228600" indent="-228600">
              <a:buFontTx/>
              <a:buAutoNum type="arabicPeriod"/>
            </a:pPr>
            <a:r>
              <a:rPr lang="en-GB" sz="1200" dirty="0">
                <a:solidFill>
                  <a:schemeClr val="bg1"/>
                </a:solidFill>
              </a:rPr>
              <a:t>a matrix of services detailing STP wide and non-STP based geographies</a:t>
            </a:r>
          </a:p>
          <a:p>
            <a:pPr marL="228600" indent="-228600">
              <a:buFontTx/>
              <a:buAutoNum type="arabicPeriod"/>
            </a:pPr>
            <a:r>
              <a:rPr lang="en-GB" sz="1200" dirty="0">
                <a:solidFill>
                  <a:schemeClr val="bg1"/>
                </a:solidFill>
              </a:rPr>
              <a:t>Sharing of good practice </a:t>
            </a:r>
          </a:p>
          <a:p>
            <a:pPr marL="228600" indent="-228600">
              <a:buFontTx/>
              <a:buAutoNum type="arabicPeriod"/>
            </a:pPr>
            <a:r>
              <a:rPr lang="en-GB" sz="1200" dirty="0">
                <a:solidFill>
                  <a:schemeClr val="bg1"/>
                </a:solidFill>
              </a:rPr>
              <a:t>Running cost savings to quantify</a:t>
            </a:r>
          </a:p>
        </p:txBody>
      </p:sp>
      <p:sp>
        <p:nvSpPr>
          <p:cNvPr id="44" name="Text Box 2"/>
          <p:cNvSpPr txBox="1">
            <a:spLocks noChangeArrowheads="1"/>
          </p:cNvSpPr>
          <p:nvPr/>
        </p:nvSpPr>
        <p:spPr bwMode="auto">
          <a:xfrm>
            <a:off x="4078865" y="4941168"/>
            <a:ext cx="3961351" cy="172819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MILESTONES</a:t>
            </a:r>
          </a:p>
          <a:p>
            <a:pPr marL="285750" indent="-285750">
              <a:buFont typeface="Arial" panose="020B0604020202020204" pitchFamily="34" charset="0"/>
              <a:buChar char="•"/>
            </a:pPr>
            <a:r>
              <a:rPr lang="en-GB" sz="1200" dirty="0">
                <a:solidFill>
                  <a:schemeClr val="bg1"/>
                </a:solidFill>
                <a:ea typeface="Calibri"/>
                <a:cs typeface="Times New Roman"/>
              </a:rPr>
              <a:t>Continue to collate the commissioning intentions from all five commissioners with a view to produce a single collaborative commissioning document for the STP by 16</a:t>
            </a:r>
            <a:r>
              <a:rPr lang="en-GB" sz="1200" baseline="30000" dirty="0">
                <a:solidFill>
                  <a:schemeClr val="bg1"/>
                </a:solidFill>
                <a:ea typeface="Calibri"/>
                <a:cs typeface="Times New Roman"/>
              </a:rPr>
              <a:t>th</a:t>
            </a:r>
            <a:r>
              <a:rPr lang="en-GB" sz="1200" dirty="0">
                <a:solidFill>
                  <a:schemeClr val="bg1"/>
                </a:solidFill>
                <a:ea typeface="Calibri"/>
                <a:cs typeface="Times New Roman"/>
              </a:rPr>
              <a:t> September</a:t>
            </a:r>
          </a:p>
          <a:p>
            <a:pPr marL="285750" indent="-285750">
              <a:buFont typeface="Arial" panose="020B0604020202020204" pitchFamily="34" charset="0"/>
              <a:buChar char="•"/>
            </a:pPr>
            <a:r>
              <a:rPr lang="en-GB" sz="1200" dirty="0">
                <a:solidFill>
                  <a:schemeClr val="bg1"/>
                </a:solidFill>
                <a:ea typeface="Calibri"/>
                <a:cs typeface="Times New Roman"/>
              </a:rPr>
              <a:t>Deliver collaborative Commissioning Intentions by 30</a:t>
            </a:r>
            <a:r>
              <a:rPr lang="en-GB" sz="1200" baseline="30000" dirty="0">
                <a:solidFill>
                  <a:schemeClr val="bg1"/>
                </a:solidFill>
                <a:ea typeface="Calibri"/>
                <a:cs typeface="Times New Roman"/>
              </a:rPr>
              <a:t>th</a:t>
            </a:r>
            <a:r>
              <a:rPr lang="en-GB" sz="1200" dirty="0">
                <a:solidFill>
                  <a:schemeClr val="bg1"/>
                </a:solidFill>
                <a:ea typeface="Calibri"/>
                <a:cs typeface="Times New Roman"/>
              </a:rPr>
              <a:t> September.</a:t>
            </a:r>
          </a:p>
          <a:p>
            <a:pPr marL="285750" indent="-285750">
              <a:buFont typeface="Arial" panose="020B0604020202020204" pitchFamily="34" charset="0"/>
              <a:buChar char="•"/>
            </a:pPr>
            <a:r>
              <a:rPr lang="en-GB" sz="1200" dirty="0">
                <a:solidFill>
                  <a:schemeClr val="bg1"/>
                </a:solidFill>
                <a:ea typeface="Calibri"/>
                <a:cs typeface="Times New Roman"/>
              </a:rPr>
              <a:t>Develop best commissioning models to deliver the STP.</a:t>
            </a:r>
          </a:p>
          <a:p>
            <a:endParaRPr lang="en-GB" sz="1200" dirty="0">
              <a:solidFill>
                <a:schemeClr val="bg1"/>
              </a:solidFill>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p:txBody>
      </p:sp>
      <p:sp>
        <p:nvSpPr>
          <p:cNvPr id="45" name="Text Box 2"/>
          <p:cNvSpPr txBox="1">
            <a:spLocks noChangeArrowheads="1"/>
          </p:cNvSpPr>
          <p:nvPr/>
        </p:nvSpPr>
        <p:spPr bwMode="auto">
          <a:xfrm>
            <a:off x="8203865" y="1700810"/>
            <a:ext cx="2314901" cy="295232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a:t>
            </a:r>
          </a:p>
          <a:p>
            <a:pPr marL="171450" indent="-171450">
              <a:buFont typeface="Arial" charset="0"/>
              <a:buChar char="•"/>
            </a:pPr>
            <a:r>
              <a:rPr lang="en-GB" sz="1200" b="1" dirty="0">
                <a:ea typeface="Calibri"/>
                <a:cs typeface="Times New Roman"/>
              </a:rPr>
              <a:t>Cameron Ward (HVCCG)</a:t>
            </a:r>
          </a:p>
          <a:p>
            <a:pPr marL="171450" indent="-171450">
              <a:buFont typeface="Arial" charset="0"/>
              <a:buChar char="•"/>
            </a:pPr>
            <a:r>
              <a:rPr lang="en-GB" sz="1200" dirty="0">
                <a:ea typeface="Calibri"/>
                <a:cs typeface="Times New Roman"/>
              </a:rPr>
              <a:t>Beverley Flowers (ENHCCG)</a:t>
            </a:r>
          </a:p>
          <a:p>
            <a:pPr marL="171450" indent="-171450">
              <a:buFont typeface="Arial" charset="0"/>
              <a:buChar char="•"/>
            </a:pPr>
            <a:r>
              <a:rPr lang="en-GB" sz="1200" dirty="0">
                <a:ea typeface="Calibri"/>
                <a:cs typeface="Times New Roman"/>
              </a:rPr>
              <a:t>Debbie Fielding (WECCG)</a:t>
            </a:r>
          </a:p>
          <a:p>
            <a:pPr marL="171450" indent="-171450">
              <a:buFont typeface="Arial" charset="0"/>
              <a:buChar char="•"/>
            </a:pPr>
            <a:r>
              <a:rPr lang="en-GB" sz="1200" dirty="0">
                <a:ea typeface="Calibri"/>
                <a:cs typeface="Times New Roman"/>
              </a:rPr>
              <a:t>Iain MacBeath (HCC)</a:t>
            </a:r>
          </a:p>
          <a:p>
            <a:pPr marL="171450" indent="-171450">
              <a:buFont typeface="Arial" charset="0"/>
              <a:buChar char="•"/>
            </a:pPr>
            <a:r>
              <a:rPr lang="en-GB" sz="1200" dirty="0">
                <a:ea typeface="Calibri"/>
                <a:cs typeface="Times New Roman"/>
              </a:rPr>
              <a:t>Sheila Norris (ECC)</a:t>
            </a:r>
          </a:p>
          <a:p>
            <a:pPr marL="171450" indent="-171450">
              <a:buFont typeface="Arial" charset="0"/>
              <a:buChar char="•"/>
            </a:pPr>
            <a:endParaRPr lang="en-GB" sz="1200" b="1" dirty="0">
              <a:ea typeface="Calibri"/>
              <a:cs typeface="Times New Roman"/>
            </a:endParaRPr>
          </a:p>
        </p:txBody>
      </p:sp>
      <p:sp>
        <p:nvSpPr>
          <p:cNvPr id="46" name="Text Box 2"/>
          <p:cNvSpPr txBox="1">
            <a:spLocks noChangeArrowheads="1"/>
          </p:cNvSpPr>
          <p:nvPr/>
        </p:nvSpPr>
        <p:spPr bwMode="auto">
          <a:xfrm>
            <a:off x="8203865" y="4941168"/>
            <a:ext cx="2314901" cy="172819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MEETING DATES</a:t>
            </a:r>
          </a:p>
          <a:p>
            <a:pPr algn="ctr"/>
            <a:endParaRPr lang="en-GB" sz="1400" b="1" dirty="0">
              <a:ea typeface="Calibri"/>
              <a:cs typeface="Times New Roman"/>
            </a:endParaRPr>
          </a:p>
          <a:p>
            <a:pPr>
              <a:lnSpc>
                <a:spcPct val="115000"/>
              </a:lnSpc>
              <a:spcAft>
                <a:spcPts val="1000"/>
              </a:spcAft>
            </a:pPr>
            <a:r>
              <a:rPr lang="en-GB" sz="1200" dirty="0">
                <a:ea typeface="Calibri"/>
                <a:cs typeface="Times New Roman"/>
              </a:rPr>
              <a:t>Next meeting on 19</a:t>
            </a:r>
            <a:r>
              <a:rPr lang="en-GB" sz="1200" baseline="30000" dirty="0">
                <a:ea typeface="Calibri"/>
                <a:cs typeface="Times New Roman"/>
              </a:rPr>
              <a:t>th</a:t>
            </a:r>
            <a:r>
              <a:rPr lang="en-GB" sz="1200" dirty="0">
                <a:ea typeface="Calibri"/>
                <a:cs typeface="Times New Roman"/>
              </a:rPr>
              <a:t> / 20</a:t>
            </a:r>
            <a:r>
              <a:rPr lang="en-GB" sz="1200" baseline="30000" dirty="0">
                <a:ea typeface="Calibri"/>
                <a:cs typeface="Times New Roman"/>
              </a:rPr>
              <a:t>th</a:t>
            </a:r>
            <a:r>
              <a:rPr lang="en-GB" sz="1200" dirty="0">
                <a:ea typeface="Calibri"/>
                <a:cs typeface="Times New Roman"/>
              </a:rPr>
              <a:t> September (tbc)</a:t>
            </a:r>
          </a:p>
          <a:p>
            <a:pPr>
              <a:lnSpc>
                <a:spcPct val="115000"/>
              </a:lnSpc>
              <a:spcAft>
                <a:spcPts val="1000"/>
              </a:spcAft>
            </a:pPr>
            <a:r>
              <a:rPr lang="en-GB" sz="1200" dirty="0">
                <a:ea typeface="Calibri"/>
                <a:cs typeface="Times New Roman"/>
              </a:rPr>
              <a:t>Future meeting dates to be arranged</a:t>
            </a:r>
            <a:endParaRPr lang="en-GB" sz="1400" b="1" dirty="0">
              <a:ea typeface="Calibri"/>
              <a:cs typeface="Times New Roman"/>
            </a:endParaRPr>
          </a:p>
        </p:txBody>
      </p:sp>
    </p:spTree>
    <p:extLst>
      <p:ext uri="{BB962C8B-B14F-4D97-AF65-F5344CB8AC3E}">
        <p14:creationId xmlns:p14="http://schemas.microsoft.com/office/powerpoint/2010/main" val="3768833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1620860" y="918954"/>
            <a:ext cx="669713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Technology Work Stream</a:t>
            </a:r>
            <a:endParaRPr lang="en-GB" sz="2400" dirty="0">
              <a:solidFill>
                <a:schemeClr val="tx1"/>
              </a:solidFill>
            </a:endParaRPr>
          </a:p>
        </p:txBody>
      </p:sp>
      <p:sp>
        <p:nvSpPr>
          <p:cNvPr id="3" name="TextBox 2"/>
          <p:cNvSpPr txBox="1"/>
          <p:nvPr/>
        </p:nvSpPr>
        <p:spPr>
          <a:xfrm>
            <a:off x="8472659" y="907628"/>
            <a:ext cx="2087835"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1" name="Text Box 2"/>
          <p:cNvSpPr txBox="1">
            <a:spLocks noChangeArrowheads="1"/>
          </p:cNvSpPr>
          <p:nvPr/>
        </p:nvSpPr>
        <p:spPr bwMode="auto">
          <a:xfrm>
            <a:off x="1620860" y="1700809"/>
            <a:ext cx="2314901" cy="221062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VISION</a:t>
            </a:r>
          </a:p>
          <a:p>
            <a:pPr>
              <a:lnSpc>
                <a:spcPct val="115000"/>
              </a:lnSpc>
              <a:spcAft>
                <a:spcPts val="1000"/>
              </a:spcAft>
            </a:pPr>
            <a:r>
              <a:rPr lang="en-GB" sz="1400" dirty="0">
                <a:ea typeface="Calibri"/>
                <a:cs typeface="Times New Roman"/>
              </a:rPr>
              <a:t>Developing a technological infrastructure that supports integrated working across the system and professional groups, and provides the best assistance to people in living well with conditions.</a:t>
            </a:r>
          </a:p>
          <a:p>
            <a:pPr algn="ctr">
              <a:lnSpc>
                <a:spcPct val="115000"/>
              </a:lnSpc>
              <a:spcAft>
                <a:spcPts val="1000"/>
              </a:spcAft>
            </a:pPr>
            <a:endParaRPr lang="en-GB" sz="1400" b="1" dirty="0">
              <a:ea typeface="Calibri"/>
              <a:cs typeface="Times New Roman"/>
            </a:endParaRPr>
          </a:p>
          <a:p>
            <a:pPr>
              <a:lnSpc>
                <a:spcPct val="115000"/>
              </a:lnSpc>
              <a:spcAft>
                <a:spcPts val="1000"/>
              </a:spcAft>
            </a:pPr>
            <a:endParaRPr lang="en-GB" sz="1400" b="1" dirty="0">
              <a:ea typeface="Calibri"/>
              <a:cs typeface="Times New Roman"/>
            </a:endParaRPr>
          </a:p>
        </p:txBody>
      </p:sp>
      <p:sp>
        <p:nvSpPr>
          <p:cNvPr id="42" name="Text Box 2"/>
          <p:cNvSpPr txBox="1">
            <a:spLocks noChangeArrowheads="1"/>
          </p:cNvSpPr>
          <p:nvPr/>
        </p:nvSpPr>
        <p:spPr bwMode="auto">
          <a:xfrm>
            <a:off x="1620859" y="4149080"/>
            <a:ext cx="2280854" cy="252028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lvl="0" algn="ctr"/>
            <a:r>
              <a:rPr lang="en-GB" sz="1400" b="1" dirty="0"/>
              <a:t>APPROACH</a:t>
            </a:r>
          </a:p>
          <a:p>
            <a:pPr lvl="0" algn="ctr"/>
            <a:endParaRPr lang="en-GB" sz="500" b="1" dirty="0"/>
          </a:p>
          <a:p>
            <a:pPr lvl="0"/>
            <a:r>
              <a:rPr lang="en-GB" sz="1200" dirty="0"/>
              <a:t>Strong focus on four objectives that will contribute to the integration of health and social care systems, joining up services between homes, clinics and hospitals:</a:t>
            </a:r>
          </a:p>
          <a:p>
            <a:pPr marL="171450" indent="-171450">
              <a:buFont typeface="Arial" charset="0"/>
              <a:buChar char="•"/>
            </a:pPr>
            <a:r>
              <a:rPr lang="en-GB" sz="1200" dirty="0"/>
              <a:t>Interoperability for Direct Care</a:t>
            </a:r>
          </a:p>
          <a:p>
            <a:pPr marL="171450" indent="-171450">
              <a:buFont typeface="Arial" charset="0"/>
              <a:buChar char="•"/>
            </a:pPr>
            <a:r>
              <a:rPr lang="en-GB" sz="1200" dirty="0"/>
              <a:t>Live Urgent Care Dashboards</a:t>
            </a:r>
          </a:p>
          <a:p>
            <a:pPr marL="171450" indent="-171450">
              <a:buFont typeface="Arial" charset="0"/>
              <a:buChar char="•"/>
            </a:pPr>
            <a:r>
              <a:rPr lang="en-GB" sz="1200" dirty="0"/>
              <a:t>Integrated Intelligence and Information Governance</a:t>
            </a:r>
          </a:p>
          <a:p>
            <a:pPr marL="171450" indent="-171450">
              <a:buFont typeface="Arial" charset="0"/>
              <a:buChar char="•"/>
            </a:pPr>
            <a:r>
              <a:rPr lang="en-GB" sz="1200" dirty="0"/>
              <a:t>Infrastructure and Provision</a:t>
            </a:r>
          </a:p>
        </p:txBody>
      </p:sp>
      <p:sp>
        <p:nvSpPr>
          <p:cNvPr id="43" name="Text Box 2"/>
          <p:cNvSpPr txBox="1">
            <a:spLocks noChangeArrowheads="1"/>
          </p:cNvSpPr>
          <p:nvPr/>
        </p:nvSpPr>
        <p:spPr bwMode="auto">
          <a:xfrm>
            <a:off x="4078866" y="1729568"/>
            <a:ext cx="3961351" cy="241951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PRIORITY ACTIONS</a:t>
            </a:r>
          </a:p>
          <a:p>
            <a:pPr algn="ctr"/>
            <a:endParaRPr lang="en-GB" sz="1400" b="1" dirty="0">
              <a:ea typeface="Calibri"/>
              <a:cs typeface="Times New Roman"/>
            </a:endParaRPr>
          </a:p>
          <a:p>
            <a:pPr marL="171450" indent="-171450">
              <a:lnSpc>
                <a:spcPct val="115000"/>
              </a:lnSpc>
              <a:buFont typeface="Arial" charset="0"/>
              <a:buChar char="•"/>
            </a:pPr>
            <a:r>
              <a:rPr lang="en-GB" sz="1200" dirty="0">
                <a:ea typeface="Calibri"/>
                <a:cs typeface="Times New Roman"/>
              </a:rPr>
              <a:t>Promote continued collaboration between Hertfordshire and West  Essex to align the Local Digital Roadmap (LDR) to the STP</a:t>
            </a:r>
          </a:p>
          <a:p>
            <a:pPr marL="171450" indent="-171450">
              <a:lnSpc>
                <a:spcPct val="115000"/>
              </a:lnSpc>
              <a:buFont typeface="Arial" charset="0"/>
              <a:buChar char="•"/>
            </a:pPr>
            <a:r>
              <a:rPr lang="en-GB" sz="1200" dirty="0">
                <a:ea typeface="Calibri"/>
                <a:cs typeface="Times New Roman"/>
              </a:rPr>
              <a:t>Working group on integrated intelligence and information governance to continue promoting effective information sharing</a:t>
            </a:r>
          </a:p>
          <a:p>
            <a:pPr marL="171450" indent="-171450">
              <a:lnSpc>
                <a:spcPct val="115000"/>
              </a:lnSpc>
              <a:buFont typeface="Arial" charset="0"/>
              <a:buChar char="•"/>
            </a:pPr>
            <a:r>
              <a:rPr lang="en-GB" sz="1200" dirty="0">
                <a:ea typeface="Calibri"/>
                <a:cs typeface="Times New Roman"/>
              </a:rPr>
              <a:t>Work towards shared care records  to improve integration of services</a:t>
            </a:r>
          </a:p>
          <a:p>
            <a:pPr marL="171450" indent="-171450">
              <a:buFont typeface="Arial" charset="0"/>
              <a:buChar char="•"/>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p:txBody>
      </p:sp>
      <p:sp>
        <p:nvSpPr>
          <p:cNvPr id="44" name="Text Box 2"/>
          <p:cNvSpPr txBox="1">
            <a:spLocks noChangeArrowheads="1"/>
          </p:cNvSpPr>
          <p:nvPr/>
        </p:nvSpPr>
        <p:spPr bwMode="auto">
          <a:xfrm>
            <a:off x="4078865" y="4437112"/>
            <a:ext cx="3961351" cy="223224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MILESTONES</a:t>
            </a:r>
          </a:p>
          <a:p>
            <a:pPr algn="ctr"/>
            <a:endParaRPr lang="en-GB" sz="1400" b="1" dirty="0">
              <a:ea typeface="Calibri"/>
              <a:cs typeface="Times New Roman"/>
            </a:endParaRPr>
          </a:p>
          <a:p>
            <a:pPr marL="285750" indent="-285750">
              <a:buFont typeface="Arial" panose="020B0604020202020204" pitchFamily="34" charset="0"/>
              <a:buChar char="•"/>
            </a:pPr>
            <a:r>
              <a:rPr lang="en-GB" sz="1200" dirty="0">
                <a:solidFill>
                  <a:schemeClr val="bg1"/>
                </a:solidFill>
                <a:ea typeface="Calibri"/>
                <a:cs typeface="Times New Roman"/>
              </a:rPr>
              <a:t>Report on infrastructure required to support integrated care and dashboard baselining findings report to be presented to HDIC Board on 20</a:t>
            </a:r>
            <a:r>
              <a:rPr lang="en-GB" sz="1200" baseline="30000" dirty="0">
                <a:solidFill>
                  <a:schemeClr val="bg1"/>
                </a:solidFill>
                <a:ea typeface="Calibri"/>
                <a:cs typeface="Times New Roman"/>
              </a:rPr>
              <a:t>th</a:t>
            </a:r>
            <a:r>
              <a:rPr lang="en-GB" sz="1200" dirty="0">
                <a:solidFill>
                  <a:schemeClr val="bg1"/>
                </a:solidFill>
                <a:ea typeface="Calibri"/>
                <a:cs typeface="Times New Roman"/>
              </a:rPr>
              <a:t> September</a:t>
            </a:r>
          </a:p>
          <a:p>
            <a:pPr marL="285750" indent="-285750">
              <a:buFont typeface="Arial" panose="020B0604020202020204" pitchFamily="34" charset="0"/>
              <a:buChar char="•"/>
            </a:pPr>
            <a:r>
              <a:rPr lang="en-GB" sz="1200" dirty="0">
                <a:solidFill>
                  <a:schemeClr val="bg1"/>
                </a:solidFill>
                <a:ea typeface="Calibri"/>
                <a:cs typeface="Times New Roman"/>
              </a:rPr>
              <a:t>Develop implementation plan for the LDR, including bringing Herts and West Essex together</a:t>
            </a:r>
          </a:p>
          <a:p>
            <a:pPr marL="285750" indent="-285750">
              <a:buFont typeface="Arial" panose="020B0604020202020204" pitchFamily="34" charset="0"/>
              <a:buChar char="•"/>
            </a:pPr>
            <a:r>
              <a:rPr lang="en-GB" sz="1200" dirty="0">
                <a:solidFill>
                  <a:schemeClr val="bg1"/>
                </a:solidFill>
                <a:ea typeface="Calibri"/>
                <a:cs typeface="Times New Roman"/>
              </a:rPr>
              <a:t>Include patient empowerment in the LDR</a:t>
            </a:r>
          </a:p>
          <a:p>
            <a:pPr marL="285750" indent="-285750">
              <a:buFont typeface="Arial" panose="020B0604020202020204" pitchFamily="34" charset="0"/>
              <a:buChar char="•"/>
            </a:pPr>
            <a:r>
              <a:rPr lang="en-GB" sz="1200" dirty="0">
                <a:solidFill>
                  <a:schemeClr val="bg1"/>
                </a:solidFill>
                <a:ea typeface="Calibri"/>
                <a:cs typeface="Times New Roman"/>
              </a:rPr>
              <a:t>Develop strategy and implementation plans for interoperability, assistive technology and information sharing</a:t>
            </a:r>
            <a:r>
              <a:rPr lang="en-GB" sz="1200" dirty="0">
                <a:ea typeface="Calibri"/>
                <a:cs typeface="Times New Roman"/>
              </a:rPr>
              <a:t> </a:t>
            </a:r>
          </a:p>
        </p:txBody>
      </p:sp>
      <p:sp>
        <p:nvSpPr>
          <p:cNvPr id="45" name="Text Box 2"/>
          <p:cNvSpPr txBox="1">
            <a:spLocks noChangeArrowheads="1"/>
          </p:cNvSpPr>
          <p:nvPr/>
        </p:nvSpPr>
        <p:spPr bwMode="auto">
          <a:xfrm>
            <a:off x="8203865" y="1700810"/>
            <a:ext cx="2314901" cy="3600399"/>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a:t>
            </a:r>
          </a:p>
          <a:p>
            <a:r>
              <a:rPr lang="en-GB" sz="1200" dirty="0">
                <a:ea typeface="Calibri"/>
                <a:cs typeface="Times New Roman"/>
              </a:rPr>
              <a:t>Herts Digital Integrated Care Programme Board (Core):</a:t>
            </a:r>
          </a:p>
          <a:p>
            <a:pPr marL="171450" indent="-171450">
              <a:buFont typeface="Arial" charset="0"/>
              <a:buChar char="•"/>
            </a:pPr>
            <a:r>
              <a:rPr lang="en-GB" sz="1200" b="1" dirty="0">
                <a:ea typeface="Calibri"/>
                <a:cs typeface="Times New Roman"/>
              </a:rPr>
              <a:t>David Law</a:t>
            </a:r>
          </a:p>
          <a:p>
            <a:pPr marL="171450" indent="-171450">
              <a:buFont typeface="Arial" charset="0"/>
              <a:buChar char="•"/>
            </a:pPr>
            <a:r>
              <a:rPr lang="en-GB" sz="1200" dirty="0">
                <a:ea typeface="Calibri"/>
                <a:cs typeface="Times New Roman"/>
              </a:rPr>
              <a:t>Stuart Campbell</a:t>
            </a:r>
          </a:p>
          <a:p>
            <a:pPr marL="171450" indent="-171450">
              <a:buFont typeface="Arial" charset="0"/>
              <a:buChar char="•"/>
            </a:pPr>
            <a:r>
              <a:rPr lang="en-GB" sz="1200" dirty="0">
                <a:ea typeface="Calibri"/>
                <a:cs typeface="Times New Roman"/>
              </a:rPr>
              <a:t>Trudi Mount</a:t>
            </a:r>
          </a:p>
          <a:p>
            <a:pPr marL="285750" indent="-285750">
              <a:buFont typeface="Arial" panose="020B0604020202020204" pitchFamily="34" charset="0"/>
              <a:buChar char="•"/>
            </a:pPr>
            <a:r>
              <a:rPr lang="en-GB" sz="1200" dirty="0"/>
              <a:t>Geoff Roberts</a:t>
            </a:r>
          </a:p>
          <a:p>
            <a:pPr marL="285750" indent="-285750">
              <a:buFont typeface="Arial" panose="020B0604020202020204" pitchFamily="34" charset="0"/>
              <a:buChar char="•"/>
            </a:pPr>
            <a:r>
              <a:rPr lang="en-GB" sz="1200" dirty="0"/>
              <a:t>Peter Wightman </a:t>
            </a:r>
          </a:p>
          <a:p>
            <a:pPr marL="285750" indent="-285750">
              <a:buFont typeface="Arial" panose="020B0604020202020204" pitchFamily="34" charset="0"/>
              <a:buChar char="•"/>
            </a:pPr>
            <a:r>
              <a:rPr lang="en-GB" sz="1200" dirty="0"/>
              <a:t>Nina Worley </a:t>
            </a:r>
          </a:p>
          <a:p>
            <a:pPr marL="285750" indent="-285750">
              <a:buFont typeface="Arial" panose="020B0604020202020204" pitchFamily="34" charset="0"/>
              <a:buChar char="•"/>
            </a:pPr>
            <a:r>
              <a:rPr lang="en-GB" sz="1200" dirty="0"/>
              <a:t>Gillian Furlong </a:t>
            </a:r>
          </a:p>
          <a:p>
            <a:pPr marL="285750" indent="-285750">
              <a:buFont typeface="Arial" panose="020B0604020202020204" pitchFamily="34" charset="0"/>
              <a:buChar char="•"/>
            </a:pPr>
            <a:r>
              <a:rPr lang="en-GB" sz="1200" dirty="0"/>
              <a:t>Jacqueline Wells</a:t>
            </a:r>
          </a:p>
          <a:p>
            <a:pPr marL="171450" indent="-171450">
              <a:buFont typeface="Arial" charset="0"/>
              <a:buChar char="•"/>
            </a:pPr>
            <a:r>
              <a:rPr lang="en-GB" sz="1200" dirty="0">
                <a:ea typeface="Calibri"/>
                <a:cs typeface="Times New Roman"/>
              </a:rPr>
              <a:t>Further members of Herts Digital Integrated Care Board to be added.</a:t>
            </a:r>
          </a:p>
        </p:txBody>
      </p:sp>
      <p:sp>
        <p:nvSpPr>
          <p:cNvPr id="46" name="Text Box 2"/>
          <p:cNvSpPr txBox="1">
            <a:spLocks noChangeArrowheads="1"/>
          </p:cNvSpPr>
          <p:nvPr/>
        </p:nvSpPr>
        <p:spPr bwMode="auto">
          <a:xfrm>
            <a:off x="8192806" y="5445224"/>
            <a:ext cx="2314901" cy="122413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MEETING DATES</a:t>
            </a:r>
          </a:p>
          <a:p>
            <a:r>
              <a:rPr lang="en-GB" sz="1200" dirty="0">
                <a:ea typeface="Calibri"/>
                <a:cs typeface="Times New Roman"/>
              </a:rPr>
              <a:t>Herts Digital Integrated Care Programme Board has been meeting monthly – now programming whole-STP meetings following </a:t>
            </a:r>
            <a:r>
              <a:rPr lang="en-GB" sz="1200">
                <a:ea typeface="Calibri"/>
                <a:cs typeface="Times New Roman"/>
              </a:rPr>
              <a:t>agreement with W Essex</a:t>
            </a:r>
            <a:endParaRPr lang="en-GB" sz="1200" dirty="0">
              <a:ea typeface="Calibri"/>
              <a:cs typeface="Times New Roman"/>
            </a:endParaRPr>
          </a:p>
        </p:txBody>
      </p:sp>
    </p:spTree>
    <p:extLst>
      <p:ext uri="{BB962C8B-B14F-4D97-AF65-F5344CB8AC3E}">
        <p14:creationId xmlns:p14="http://schemas.microsoft.com/office/powerpoint/2010/main" val="3690741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1620860" y="918954"/>
            <a:ext cx="669713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Estates and Infrastructure Work Stream</a:t>
            </a:r>
            <a:endParaRPr lang="en-GB" sz="2400" dirty="0">
              <a:solidFill>
                <a:schemeClr val="tx1"/>
              </a:solidFill>
            </a:endParaRPr>
          </a:p>
        </p:txBody>
      </p:sp>
      <p:sp>
        <p:nvSpPr>
          <p:cNvPr id="3" name="TextBox 2"/>
          <p:cNvSpPr txBox="1"/>
          <p:nvPr/>
        </p:nvSpPr>
        <p:spPr>
          <a:xfrm>
            <a:off x="8472659" y="907628"/>
            <a:ext cx="2087835"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1" name="Text Box 2"/>
          <p:cNvSpPr txBox="1">
            <a:spLocks noChangeArrowheads="1"/>
          </p:cNvSpPr>
          <p:nvPr/>
        </p:nvSpPr>
        <p:spPr bwMode="auto">
          <a:xfrm>
            <a:off x="1620860" y="1700810"/>
            <a:ext cx="2314901" cy="194421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VISION</a:t>
            </a:r>
          </a:p>
          <a:p>
            <a:pPr>
              <a:lnSpc>
                <a:spcPct val="115000"/>
              </a:lnSpc>
              <a:spcAft>
                <a:spcPts val="1000"/>
              </a:spcAft>
            </a:pPr>
            <a:r>
              <a:rPr lang="en-GB" sz="1200" dirty="0">
                <a:ea typeface="Calibri"/>
                <a:cs typeface="Times New Roman"/>
              </a:rPr>
              <a:t>To have in place plans for estate that supports the remodelled health and care services: fully integrated community teams, hospitals working in new ways and more services in the community. </a:t>
            </a:r>
          </a:p>
        </p:txBody>
      </p:sp>
      <p:sp>
        <p:nvSpPr>
          <p:cNvPr id="42" name="Text Box 2"/>
          <p:cNvSpPr txBox="1">
            <a:spLocks noChangeArrowheads="1"/>
          </p:cNvSpPr>
          <p:nvPr/>
        </p:nvSpPr>
        <p:spPr bwMode="auto">
          <a:xfrm>
            <a:off x="1620859" y="3789040"/>
            <a:ext cx="2280854" cy="288032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r>
              <a:rPr lang="en-GB" sz="1400" b="1" dirty="0"/>
              <a:t>APPROACH</a:t>
            </a:r>
          </a:p>
          <a:p>
            <a:pPr algn="ctr"/>
            <a:endParaRPr lang="en-GB" sz="1400" b="1" dirty="0"/>
          </a:p>
          <a:p>
            <a:pPr marL="171450" indent="-171450">
              <a:buFont typeface="Arial" charset="0"/>
              <a:buChar char="•"/>
            </a:pPr>
            <a:r>
              <a:rPr lang="en-GB" sz="1200" dirty="0">
                <a:ea typeface="Calibri"/>
                <a:cs typeface="Times New Roman"/>
              </a:rPr>
              <a:t>Maximise utilisation of assets</a:t>
            </a:r>
          </a:p>
          <a:p>
            <a:pPr marL="171450" indent="-171450">
              <a:buFont typeface="Arial" charset="0"/>
              <a:buChar char="•"/>
            </a:pPr>
            <a:r>
              <a:rPr lang="en-GB" sz="1200" dirty="0">
                <a:ea typeface="Calibri"/>
                <a:cs typeface="Times New Roman"/>
              </a:rPr>
              <a:t>Act as an enabler in delivering patient-focussed care and improved outcomes</a:t>
            </a:r>
          </a:p>
          <a:p>
            <a:pPr marL="171450" indent="-171450">
              <a:buFont typeface="Arial" charset="0"/>
              <a:buChar char="•"/>
            </a:pPr>
            <a:r>
              <a:rPr lang="en-GB" sz="1200" dirty="0">
                <a:ea typeface="Calibri"/>
                <a:cs typeface="Times New Roman"/>
              </a:rPr>
              <a:t>Be flexible to meet future needs and provide a sustainable platform for integrated care</a:t>
            </a:r>
          </a:p>
          <a:p>
            <a:pPr marL="171450" indent="-171450">
              <a:buFont typeface="Arial" charset="0"/>
              <a:buChar char="•"/>
            </a:pPr>
            <a:r>
              <a:rPr lang="en-GB" sz="1200" dirty="0">
                <a:ea typeface="Calibri"/>
                <a:cs typeface="Times New Roman"/>
              </a:rPr>
              <a:t>Support and enable interoperability, ensuring that multiple providers can access and utilise facilities </a:t>
            </a:r>
          </a:p>
          <a:p>
            <a:pPr lvl="0" algn="ctr"/>
            <a:endParaRPr lang="en-GB" sz="1400" b="1" dirty="0"/>
          </a:p>
          <a:p>
            <a:pPr lvl="0" algn="ctr"/>
            <a:endParaRPr lang="en-GB" sz="1400" b="1" dirty="0"/>
          </a:p>
          <a:p>
            <a:pPr lvl="0" algn="ctr"/>
            <a:endParaRPr lang="en-GB" sz="1400" b="1" dirty="0"/>
          </a:p>
          <a:p>
            <a:pPr lvl="0" algn="ctr"/>
            <a:endParaRPr lang="en-GB" sz="1400" b="1" dirty="0"/>
          </a:p>
        </p:txBody>
      </p:sp>
      <p:sp>
        <p:nvSpPr>
          <p:cNvPr id="43" name="Text Box 2"/>
          <p:cNvSpPr txBox="1">
            <a:spLocks noChangeArrowheads="1"/>
          </p:cNvSpPr>
          <p:nvPr/>
        </p:nvSpPr>
        <p:spPr bwMode="auto">
          <a:xfrm>
            <a:off x="4078866" y="1729568"/>
            <a:ext cx="3961351" cy="292356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PRIORITY ACTIONS</a:t>
            </a:r>
          </a:p>
          <a:p>
            <a:pPr algn="ctr"/>
            <a:endParaRPr lang="en-GB" sz="1400" b="1" dirty="0">
              <a:ea typeface="Calibri"/>
              <a:cs typeface="Times New Roman"/>
            </a:endParaRPr>
          </a:p>
          <a:p>
            <a:pPr marL="171450" indent="-171450">
              <a:buFont typeface="Arial" charset="0"/>
              <a:buChar char="•"/>
            </a:pPr>
            <a:r>
              <a:rPr lang="en-GB" sz="1200" dirty="0">
                <a:ea typeface="Calibri"/>
                <a:cs typeface="Times New Roman"/>
              </a:rPr>
              <a:t>Support Acute and Primary and Community work streams with estate advice and analysis</a:t>
            </a:r>
          </a:p>
          <a:p>
            <a:pPr marL="171450" indent="-171450">
              <a:buFont typeface="Arial" charset="0"/>
              <a:buChar char="•"/>
            </a:pPr>
            <a:r>
              <a:rPr lang="en-GB" sz="1200" dirty="0">
                <a:ea typeface="Calibri"/>
                <a:cs typeface="Times New Roman"/>
              </a:rPr>
              <a:t>Ensure that plans for acute, community, primary care, social care and mental health estate are strategically coherent and make the best use of available resources</a:t>
            </a:r>
          </a:p>
          <a:p>
            <a:pPr marL="171450" indent="-171450">
              <a:buFont typeface="Arial" charset="0"/>
              <a:buChar char="•"/>
            </a:pPr>
            <a:r>
              <a:rPr lang="en-GB" sz="1200" dirty="0">
                <a:ea typeface="Calibri"/>
                <a:cs typeface="Times New Roman"/>
              </a:rPr>
              <a:t>Make the link with the ‘One Public Estate’ initiative to achieve maximum value from the estate of STP partner organisations</a:t>
            </a:r>
          </a:p>
          <a:p>
            <a:pPr marL="171450" indent="-171450">
              <a:buFont typeface="Arial" charset="0"/>
              <a:buChar char="•"/>
            </a:pPr>
            <a:endParaRPr lang="en-GB" sz="1200" b="1" dirty="0">
              <a:ea typeface="Calibri"/>
              <a:cs typeface="Times New Roman"/>
            </a:endParaRPr>
          </a:p>
          <a:p>
            <a:pPr algn="ctr"/>
            <a:endParaRPr lang="en-GB" sz="1400" b="1" dirty="0">
              <a:ea typeface="Calibri"/>
              <a:cs typeface="Times New Roman"/>
            </a:endParaRPr>
          </a:p>
          <a:p>
            <a:pPr marL="171450" indent="-171450">
              <a:buFont typeface="Arial" charset="0"/>
              <a:buChar char="•"/>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p:txBody>
      </p:sp>
      <p:sp>
        <p:nvSpPr>
          <p:cNvPr id="44" name="Text Box 2"/>
          <p:cNvSpPr txBox="1">
            <a:spLocks noChangeArrowheads="1"/>
          </p:cNvSpPr>
          <p:nvPr/>
        </p:nvSpPr>
        <p:spPr bwMode="auto">
          <a:xfrm>
            <a:off x="4078865" y="4941168"/>
            <a:ext cx="3961351" cy="172819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MILESTONES</a:t>
            </a:r>
          </a:p>
          <a:p>
            <a:pPr algn="ctr"/>
            <a:endParaRPr lang="en-GB" sz="1400" b="1" dirty="0">
              <a:ea typeface="Calibri"/>
              <a:cs typeface="Times New Roman"/>
            </a:endParaRPr>
          </a:p>
          <a:p>
            <a:pPr marL="171450" indent="-171450">
              <a:buFont typeface="Arial" charset="0"/>
              <a:buChar char="•"/>
            </a:pPr>
            <a:r>
              <a:rPr lang="en-GB" sz="1200" dirty="0">
                <a:ea typeface="Calibri"/>
                <a:cs typeface="Times New Roman"/>
              </a:rPr>
              <a:t>Deliver the tailored estates solution expected of each STP in the October submission, using the template that has been designed for this purpose</a:t>
            </a:r>
          </a:p>
          <a:p>
            <a:pPr marL="171450" indent="-171450">
              <a:buFont typeface="Arial" charset="0"/>
              <a:buChar char="•"/>
            </a:pPr>
            <a:endParaRPr lang="en-GB" sz="1200" dirty="0">
              <a:ea typeface="Calibri"/>
              <a:cs typeface="Times New Roman"/>
            </a:endParaRPr>
          </a:p>
        </p:txBody>
      </p:sp>
      <p:sp>
        <p:nvSpPr>
          <p:cNvPr id="45" name="Text Box 2"/>
          <p:cNvSpPr txBox="1">
            <a:spLocks noChangeArrowheads="1"/>
          </p:cNvSpPr>
          <p:nvPr/>
        </p:nvSpPr>
        <p:spPr bwMode="auto">
          <a:xfrm>
            <a:off x="8203865" y="1700810"/>
            <a:ext cx="2314901" cy="295232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a:t>
            </a:r>
          </a:p>
          <a:p>
            <a:pPr algn="ctr"/>
            <a:endParaRPr lang="en-GB" sz="1400" b="1" dirty="0">
              <a:ea typeface="Calibri"/>
              <a:cs typeface="Times New Roman"/>
            </a:endParaRPr>
          </a:p>
          <a:p>
            <a:pPr marL="171450" indent="-171450">
              <a:buFont typeface="Arial" charset="0"/>
              <a:buChar char="•"/>
            </a:pPr>
            <a:r>
              <a:rPr lang="en-GB" sz="1200" b="1" dirty="0">
                <a:ea typeface="Calibri"/>
                <a:cs typeface="Times New Roman"/>
              </a:rPr>
              <a:t>Debbie Fielding</a:t>
            </a:r>
          </a:p>
          <a:p>
            <a:pPr marL="171450" indent="-171450">
              <a:buFont typeface="Arial" charset="0"/>
              <a:buChar char="•"/>
            </a:pPr>
            <a:r>
              <a:rPr lang="en-GB" sz="1200" dirty="0">
                <a:ea typeface="Calibri"/>
                <a:cs typeface="Times New Roman"/>
              </a:rPr>
              <a:t>Jacqui Bunce</a:t>
            </a:r>
          </a:p>
          <a:p>
            <a:pPr marL="171450" indent="-171450">
              <a:buFont typeface="Arial" charset="0"/>
              <a:buChar char="•"/>
            </a:pPr>
            <a:r>
              <a:rPr lang="en-GB" sz="1200" dirty="0">
                <a:ea typeface="Calibri"/>
                <a:cs typeface="Times New Roman"/>
              </a:rPr>
              <a:t>Community Health Partnerships</a:t>
            </a:r>
          </a:p>
        </p:txBody>
      </p:sp>
      <p:sp>
        <p:nvSpPr>
          <p:cNvPr id="46" name="Text Box 2"/>
          <p:cNvSpPr txBox="1">
            <a:spLocks noChangeArrowheads="1"/>
          </p:cNvSpPr>
          <p:nvPr/>
        </p:nvSpPr>
        <p:spPr bwMode="auto">
          <a:xfrm>
            <a:off x="8203865" y="4941168"/>
            <a:ext cx="2314901" cy="172819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MEETING DATES</a:t>
            </a:r>
          </a:p>
          <a:p>
            <a:pPr algn="ctr"/>
            <a:endParaRPr lang="en-GB" sz="1400" b="1" dirty="0">
              <a:ea typeface="Calibri"/>
              <a:cs typeface="Times New Roman"/>
            </a:endParaRPr>
          </a:p>
          <a:p>
            <a:pPr>
              <a:lnSpc>
                <a:spcPct val="115000"/>
              </a:lnSpc>
              <a:spcAft>
                <a:spcPts val="1000"/>
              </a:spcAft>
            </a:pPr>
            <a:r>
              <a:rPr lang="en-GB" sz="1200" dirty="0">
                <a:ea typeface="Calibri"/>
                <a:cs typeface="Times New Roman"/>
              </a:rPr>
              <a:t>Meeting dates arranged at key </a:t>
            </a:r>
            <a:r>
              <a:rPr lang="en-GB" sz="1200">
                <a:ea typeface="Calibri"/>
                <a:cs typeface="Times New Roman"/>
              </a:rPr>
              <a:t>milestone dates.</a:t>
            </a:r>
            <a:endParaRPr lang="en-GB" sz="1400" b="1" dirty="0">
              <a:ea typeface="Calibri"/>
              <a:cs typeface="Times New Roman"/>
            </a:endParaRPr>
          </a:p>
        </p:txBody>
      </p:sp>
    </p:spTree>
    <p:extLst>
      <p:ext uri="{BB962C8B-B14F-4D97-AF65-F5344CB8AC3E}">
        <p14:creationId xmlns:p14="http://schemas.microsoft.com/office/powerpoint/2010/main" val="1035977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0343" y="176118"/>
            <a:ext cx="3528392" cy="461665"/>
          </a:xfrm>
          <a:prstGeom prst="rect">
            <a:avLst/>
          </a:prstGeom>
          <a:noFill/>
        </p:spPr>
        <p:txBody>
          <a:bodyPr wrap="square" rtlCol="0">
            <a:spAutoFit/>
          </a:bodyPr>
          <a:lstStyle/>
          <a:p>
            <a:pPr marL="457200" algn="r"/>
            <a:r>
              <a:rPr lang="en-GB" sz="1200" b="1" dirty="0">
                <a:solidFill>
                  <a:schemeClr val="bg1">
                    <a:lumMod val="50000"/>
                  </a:schemeClr>
                </a:solidFill>
                <a:latin typeface="Arial"/>
                <a:ea typeface="Times New Roman"/>
              </a:rPr>
              <a:t>Hertfordshire and West Essex </a:t>
            </a:r>
            <a:endParaRPr lang="en-GB" sz="1200" dirty="0">
              <a:solidFill>
                <a:schemeClr val="bg1">
                  <a:lumMod val="50000"/>
                </a:schemeClr>
              </a:solidFill>
              <a:latin typeface="Arial"/>
              <a:ea typeface="Times New Roman"/>
            </a:endParaRPr>
          </a:p>
          <a:p>
            <a:pPr marL="457200" algn="r"/>
            <a:r>
              <a:rPr lang="en-GB" sz="1200" b="1" dirty="0">
                <a:solidFill>
                  <a:schemeClr val="bg1">
                    <a:lumMod val="50000"/>
                  </a:schemeClr>
                </a:solidFill>
                <a:latin typeface="Arial"/>
                <a:ea typeface="Times New Roman"/>
              </a:rPr>
              <a:t>Sustainability and Transformation Plan</a:t>
            </a:r>
            <a:endParaRPr lang="en-GB" sz="1200" dirty="0">
              <a:solidFill>
                <a:schemeClr val="bg1">
                  <a:lumMod val="50000"/>
                </a:schemeClr>
              </a:solidFill>
              <a:latin typeface="Arial"/>
              <a:ea typeface="Times New Roman"/>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320137" y="173597"/>
            <a:ext cx="1152525" cy="46418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584960" y="175502"/>
            <a:ext cx="742950" cy="462280"/>
          </a:xfrm>
          <a:prstGeom prst="rect">
            <a:avLst/>
          </a:prstGeom>
        </p:spPr>
      </p:pic>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9358333" y="174549"/>
            <a:ext cx="1057275" cy="568960"/>
          </a:xfrm>
          <a:prstGeom prst="rect">
            <a:avLst/>
          </a:prstGeom>
        </p:spPr>
      </p:pic>
      <p:sp>
        <p:nvSpPr>
          <p:cNvPr id="40" name="Footer Placeholder 3"/>
          <p:cNvSpPr txBox="1">
            <a:spLocks/>
          </p:cNvSpPr>
          <p:nvPr/>
        </p:nvSpPr>
        <p:spPr>
          <a:xfrm>
            <a:off x="1620860" y="918954"/>
            <a:ext cx="669713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chemeClr val="tx1"/>
                </a:solidFill>
                <a:latin typeface="Arial"/>
              </a:rPr>
              <a:t>Workforce Work Stream</a:t>
            </a:r>
            <a:endParaRPr lang="en-GB" sz="2400" dirty="0">
              <a:solidFill>
                <a:schemeClr val="tx1"/>
              </a:solidFill>
            </a:endParaRPr>
          </a:p>
        </p:txBody>
      </p:sp>
      <p:sp>
        <p:nvSpPr>
          <p:cNvPr id="3" name="TextBox 2"/>
          <p:cNvSpPr txBox="1"/>
          <p:nvPr/>
        </p:nvSpPr>
        <p:spPr>
          <a:xfrm>
            <a:off x="8472659" y="907628"/>
            <a:ext cx="2087835" cy="338554"/>
          </a:xfrm>
          <a:prstGeom prst="rect">
            <a:avLst/>
          </a:prstGeom>
          <a:noFill/>
        </p:spPr>
        <p:txBody>
          <a:bodyPr wrap="square" rtlCol="0">
            <a:spAutoFit/>
          </a:bodyPr>
          <a:lstStyle/>
          <a:p>
            <a:r>
              <a:rPr lang="en-GB" sz="1600" b="1" dirty="0"/>
              <a:t>9</a:t>
            </a:r>
            <a:r>
              <a:rPr lang="en-GB" sz="1600" b="1" baseline="30000" dirty="0"/>
              <a:t>th</a:t>
            </a:r>
            <a:r>
              <a:rPr lang="en-GB" sz="1600" b="1" dirty="0"/>
              <a:t> September 2016</a:t>
            </a:r>
          </a:p>
        </p:txBody>
      </p:sp>
      <p:sp>
        <p:nvSpPr>
          <p:cNvPr id="41" name="Text Box 2"/>
          <p:cNvSpPr txBox="1">
            <a:spLocks noChangeArrowheads="1"/>
          </p:cNvSpPr>
          <p:nvPr/>
        </p:nvSpPr>
        <p:spPr bwMode="auto">
          <a:xfrm>
            <a:off x="1620860" y="1700809"/>
            <a:ext cx="2314901" cy="221062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algn="ctr">
              <a:lnSpc>
                <a:spcPct val="115000"/>
              </a:lnSpc>
              <a:spcAft>
                <a:spcPts val="1000"/>
              </a:spcAft>
            </a:pPr>
            <a:r>
              <a:rPr lang="en-GB" sz="1400" b="1" dirty="0">
                <a:ea typeface="Calibri"/>
                <a:cs typeface="Times New Roman"/>
              </a:rPr>
              <a:t>VISION</a:t>
            </a:r>
          </a:p>
          <a:p>
            <a:pPr>
              <a:lnSpc>
                <a:spcPct val="115000"/>
              </a:lnSpc>
              <a:spcAft>
                <a:spcPts val="1000"/>
              </a:spcAft>
            </a:pPr>
            <a:r>
              <a:rPr lang="en-GB" sz="1200" dirty="0">
                <a:ea typeface="Calibri"/>
                <a:cs typeface="Times New Roman"/>
              </a:rPr>
              <a:t>Formation and implementation of an STP-wide workforce strategy and transformation plan that articulates the form and function of the workforce to deliver the future service model of Hertfordshire and West Essex</a:t>
            </a:r>
          </a:p>
          <a:p>
            <a:pPr algn="ctr">
              <a:lnSpc>
                <a:spcPct val="115000"/>
              </a:lnSpc>
              <a:spcAft>
                <a:spcPts val="1000"/>
              </a:spcAft>
            </a:pPr>
            <a:endParaRPr lang="en-GB" sz="1400" b="1" dirty="0">
              <a:ea typeface="Calibri"/>
              <a:cs typeface="Times New Roman"/>
            </a:endParaRPr>
          </a:p>
          <a:p>
            <a:pPr>
              <a:lnSpc>
                <a:spcPct val="115000"/>
              </a:lnSpc>
              <a:spcAft>
                <a:spcPts val="1000"/>
              </a:spcAft>
            </a:pPr>
            <a:endParaRPr lang="en-GB" sz="1400" b="1" dirty="0">
              <a:ea typeface="Calibri"/>
              <a:cs typeface="Times New Roman"/>
            </a:endParaRPr>
          </a:p>
        </p:txBody>
      </p:sp>
      <p:sp>
        <p:nvSpPr>
          <p:cNvPr id="42" name="Text Box 2"/>
          <p:cNvSpPr txBox="1">
            <a:spLocks noChangeArrowheads="1"/>
          </p:cNvSpPr>
          <p:nvPr/>
        </p:nvSpPr>
        <p:spPr bwMode="auto">
          <a:xfrm>
            <a:off x="1620859" y="4005064"/>
            <a:ext cx="2280854" cy="266429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rot="0" vert="horz" wrap="square" lIns="91440" tIns="45720" rIns="91440" bIns="45720" anchor="t" anchorCtr="0">
            <a:noAutofit/>
          </a:bodyPr>
          <a:lstStyle/>
          <a:p>
            <a:pPr lvl="0" algn="ctr"/>
            <a:r>
              <a:rPr lang="en-GB" sz="1400" b="1" dirty="0"/>
              <a:t>APPROACH</a:t>
            </a:r>
          </a:p>
          <a:p>
            <a:pPr lvl="0" algn="ctr"/>
            <a:endParaRPr lang="en-GB" sz="1400" b="1" dirty="0"/>
          </a:p>
          <a:p>
            <a:pPr lvl="0"/>
            <a:r>
              <a:rPr lang="en-GB" sz="1200" dirty="0"/>
              <a:t>Focus on five priority programmes of work:</a:t>
            </a:r>
          </a:p>
          <a:p>
            <a:pPr marL="171450" indent="-171450">
              <a:buFont typeface="Arial" charset="0"/>
              <a:buChar char="•"/>
            </a:pPr>
            <a:r>
              <a:rPr lang="en-GB" sz="1200" dirty="0"/>
              <a:t>Leadership and OD</a:t>
            </a:r>
          </a:p>
          <a:p>
            <a:pPr marL="171450" indent="-171450">
              <a:buFont typeface="Arial" charset="0"/>
              <a:buChar char="•"/>
            </a:pPr>
            <a:r>
              <a:rPr lang="en-GB" sz="1200" dirty="0"/>
              <a:t>Education, Learning and Development</a:t>
            </a:r>
          </a:p>
          <a:p>
            <a:pPr marL="171450" indent="-171450">
              <a:buFont typeface="Arial" charset="0"/>
              <a:buChar char="•"/>
            </a:pPr>
            <a:r>
              <a:rPr lang="en-GB" sz="1200" dirty="0"/>
              <a:t>Workforce Information planning and design</a:t>
            </a:r>
          </a:p>
          <a:p>
            <a:pPr marL="171450" indent="-171450">
              <a:buFont typeface="Arial" charset="0"/>
              <a:buChar char="•"/>
            </a:pPr>
            <a:r>
              <a:rPr lang="en-GB" sz="1200" dirty="0"/>
              <a:t>Workforce Transformation and staff engagement</a:t>
            </a:r>
          </a:p>
          <a:p>
            <a:pPr marL="171450" indent="-171450">
              <a:buFont typeface="Arial" charset="0"/>
              <a:buChar char="•"/>
            </a:pPr>
            <a:r>
              <a:rPr lang="en-GB" sz="1200" dirty="0"/>
              <a:t>Plan savings by reducing agency spend and </a:t>
            </a:r>
            <a:r>
              <a:rPr lang="en-GB" sz="1200"/>
              <a:t>remodelling the workforce</a:t>
            </a:r>
            <a:endParaRPr lang="en-GB" sz="1200" dirty="0"/>
          </a:p>
        </p:txBody>
      </p:sp>
      <p:sp>
        <p:nvSpPr>
          <p:cNvPr id="43" name="Text Box 2"/>
          <p:cNvSpPr txBox="1">
            <a:spLocks noChangeArrowheads="1"/>
          </p:cNvSpPr>
          <p:nvPr/>
        </p:nvSpPr>
        <p:spPr bwMode="auto">
          <a:xfrm>
            <a:off x="4078866" y="1729568"/>
            <a:ext cx="3961351" cy="241951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PRIORITY ACTIONS</a:t>
            </a:r>
          </a:p>
          <a:p>
            <a:pPr marL="171450" indent="-171450">
              <a:buFont typeface="Arial" charset="0"/>
              <a:buChar char="•"/>
            </a:pPr>
            <a:r>
              <a:rPr lang="en-GB" sz="1200" dirty="0">
                <a:cs typeface="Arial" panose="020B0604020202020204" pitchFamily="34" charset="0"/>
              </a:rPr>
              <a:t>Develop a comprehensive baseline of NHS &amp; social care workforce within the STP and overarching assessment of key  labour market issues.</a:t>
            </a:r>
          </a:p>
          <a:p>
            <a:pPr marL="171450" indent="-171450">
              <a:buFont typeface="Arial" charset="0"/>
              <a:buChar char="•"/>
            </a:pPr>
            <a:r>
              <a:rPr lang="en-GB" sz="1200" dirty="0">
                <a:cs typeface="Arial" panose="020B0604020202020204" pitchFamily="34" charset="0"/>
              </a:rPr>
              <a:t>Carry out a</a:t>
            </a:r>
            <a:r>
              <a:rPr lang="en-GB" sz="1200" dirty="0">
                <a:ea typeface="Calibri"/>
                <a:cs typeface="Arial" panose="020B0604020202020204" pitchFamily="34" charset="0"/>
              </a:rPr>
              <a:t> high level review of the workforce implications of the STP’s vision in terms of numbers and skills.</a:t>
            </a:r>
          </a:p>
          <a:p>
            <a:pPr marL="171450" indent="-171450">
              <a:buFont typeface="Arial" charset="0"/>
              <a:buChar char="•"/>
            </a:pPr>
            <a:r>
              <a:rPr lang="en-GB" sz="1200" dirty="0">
                <a:ea typeface="Calibri"/>
                <a:cs typeface="Arial" panose="020B0604020202020204" pitchFamily="34" charset="0"/>
              </a:rPr>
              <a:t>Develop a clear narrative of the workforce case for change and future vision.</a:t>
            </a:r>
          </a:p>
          <a:p>
            <a:pPr marL="171450" indent="-171450">
              <a:buFont typeface="Arial" charset="0"/>
              <a:buChar char="•"/>
            </a:pPr>
            <a:r>
              <a:rPr lang="en-GB" sz="1200" dirty="0">
                <a:ea typeface="Calibri"/>
                <a:cs typeface="Arial" panose="020B0604020202020204" pitchFamily="34" charset="0"/>
              </a:rPr>
              <a:t>Outline a comprehensive plan that describes the steps in transforming the current to a future workforce. </a:t>
            </a:r>
          </a:p>
          <a:p>
            <a:pPr marL="171450" indent="-171450">
              <a:buFont typeface="Arial" charset="0"/>
              <a:buChar char="•"/>
            </a:pPr>
            <a:r>
              <a:rPr lang="en-GB" sz="1200" dirty="0">
                <a:ea typeface="Calibri"/>
                <a:cs typeface="Arial" panose="020B0604020202020204" pitchFamily="34" charset="0"/>
              </a:rPr>
              <a:t>Create a system OD plan that achieves the organisation and cultural change to support the ambition of the STP. </a:t>
            </a:r>
          </a:p>
          <a:p>
            <a:r>
              <a:rPr lang="en-GB" sz="1200" dirty="0">
                <a:ea typeface="Calibri"/>
                <a:cs typeface="Times New Roman"/>
              </a:rPr>
              <a:t> </a:t>
            </a:r>
          </a:p>
          <a:p>
            <a:pPr algn="ctr"/>
            <a:endParaRPr lang="en-GB" sz="1400" b="1" dirty="0">
              <a:ea typeface="Calibri"/>
              <a:cs typeface="Times New Roman"/>
            </a:endParaRPr>
          </a:p>
          <a:p>
            <a:pPr marL="171450" indent="-171450">
              <a:buFont typeface="Arial" charset="0"/>
              <a:buChar char="•"/>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a:p>
            <a:pPr marL="171450" indent="-171450">
              <a:lnSpc>
                <a:spcPct val="115000"/>
              </a:lnSpc>
              <a:spcAft>
                <a:spcPts val="1000"/>
              </a:spcAft>
              <a:buFont typeface="Arial" charset="0"/>
              <a:buChar char="•"/>
            </a:pPr>
            <a:endParaRPr lang="en-GB" sz="1200" dirty="0">
              <a:ea typeface="Calibri"/>
              <a:cs typeface="Times New Roman"/>
            </a:endParaRPr>
          </a:p>
        </p:txBody>
      </p:sp>
      <p:sp>
        <p:nvSpPr>
          <p:cNvPr id="44" name="Text Box 2"/>
          <p:cNvSpPr txBox="1">
            <a:spLocks noChangeArrowheads="1"/>
          </p:cNvSpPr>
          <p:nvPr/>
        </p:nvSpPr>
        <p:spPr bwMode="auto">
          <a:xfrm>
            <a:off x="4093031" y="4318288"/>
            <a:ext cx="3961351" cy="2351073"/>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MILESTONES</a:t>
            </a:r>
          </a:p>
          <a:p>
            <a:pPr marL="171450" indent="-171450">
              <a:buFont typeface="Arial" charset="0"/>
              <a:buChar char="•"/>
            </a:pPr>
            <a:r>
              <a:rPr lang="en-GB" sz="1200" dirty="0">
                <a:ea typeface="Calibri"/>
                <a:cs typeface="Times New Roman"/>
              </a:rPr>
              <a:t>Identify current issues and where they impact: local shortages, Areas of high dependency on agency staff, recruitment and retention, national shortages and demographics</a:t>
            </a:r>
          </a:p>
          <a:p>
            <a:pPr marL="171450" indent="-171450">
              <a:buFont typeface="Arial" charset="0"/>
              <a:buChar char="•"/>
            </a:pPr>
            <a:r>
              <a:rPr lang="en-GB" sz="1200" dirty="0">
                <a:ea typeface="Calibri"/>
                <a:cs typeface="Times New Roman"/>
              </a:rPr>
              <a:t>Develop short-term measures to tackle these issues and long-term strategies to avoid them in the future</a:t>
            </a:r>
          </a:p>
          <a:p>
            <a:pPr marL="171450" indent="-171450">
              <a:buFont typeface="Arial" charset="0"/>
              <a:buChar char="•"/>
            </a:pPr>
            <a:r>
              <a:rPr lang="en-GB" sz="1200" dirty="0">
                <a:ea typeface="Calibri"/>
                <a:cs typeface="Times New Roman"/>
              </a:rPr>
              <a:t>Design the workforce for the future with flexibilities around: care settings, flexible multi-disciplinary working, flexing with activity and demand shifts and working in the system rather than an organisation</a:t>
            </a:r>
          </a:p>
          <a:p>
            <a:pPr marL="171450" indent="-171450">
              <a:lnSpc>
                <a:spcPct val="115000"/>
              </a:lnSpc>
              <a:spcAft>
                <a:spcPts val="1000"/>
              </a:spcAft>
              <a:buFont typeface="Arial" charset="0"/>
              <a:buChar char="•"/>
            </a:pPr>
            <a:endParaRPr lang="en-GB" sz="1200" dirty="0">
              <a:ea typeface="Calibri"/>
              <a:cs typeface="Times New Roman"/>
            </a:endParaRPr>
          </a:p>
        </p:txBody>
      </p:sp>
      <p:sp>
        <p:nvSpPr>
          <p:cNvPr id="45" name="Text Box 2"/>
          <p:cNvSpPr txBox="1">
            <a:spLocks noChangeArrowheads="1"/>
          </p:cNvSpPr>
          <p:nvPr/>
        </p:nvSpPr>
        <p:spPr bwMode="auto">
          <a:xfrm>
            <a:off x="8203865" y="1700810"/>
            <a:ext cx="2314901" cy="295232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MEMBERSHIP</a:t>
            </a:r>
          </a:p>
          <a:p>
            <a:pPr algn="ctr"/>
            <a:endParaRPr lang="en-GB" sz="1400" b="1" dirty="0">
              <a:ea typeface="Calibri"/>
              <a:cs typeface="Times New Roman"/>
            </a:endParaRPr>
          </a:p>
          <a:p>
            <a:pPr marL="171450" indent="-171450">
              <a:buFont typeface="Arial" charset="0"/>
              <a:buChar char="•"/>
            </a:pPr>
            <a:r>
              <a:rPr lang="en-GB" sz="1200" b="1" dirty="0">
                <a:ea typeface="Calibri"/>
                <a:cs typeface="Times New Roman"/>
              </a:rPr>
              <a:t>Jinjer Kandola</a:t>
            </a:r>
          </a:p>
          <a:p>
            <a:pPr marL="171450" indent="-171450">
              <a:buFont typeface="Arial" charset="0"/>
              <a:buChar char="•"/>
            </a:pPr>
            <a:r>
              <a:rPr lang="en-GB" sz="1200" dirty="0">
                <a:ea typeface="Calibri"/>
                <a:cs typeface="Times New Roman"/>
              </a:rPr>
              <a:t>Gareth George</a:t>
            </a:r>
          </a:p>
          <a:p>
            <a:pPr marL="171450" indent="-171450">
              <a:buFont typeface="Arial" charset="0"/>
              <a:buChar char="•"/>
            </a:pPr>
            <a:r>
              <a:rPr lang="en-GB" sz="1200" dirty="0">
                <a:ea typeface="Calibri"/>
                <a:cs typeface="Times New Roman"/>
              </a:rPr>
              <a:t>Andrew Boasman</a:t>
            </a:r>
          </a:p>
          <a:p>
            <a:pPr marL="171450" indent="-171450">
              <a:buFont typeface="Arial" charset="0"/>
              <a:buChar char="•"/>
            </a:pPr>
            <a:r>
              <a:rPr lang="en-GB" sz="1200" dirty="0">
                <a:ea typeface="Calibri"/>
                <a:cs typeface="Times New Roman"/>
              </a:rPr>
              <a:t>HR Directors from all organisations</a:t>
            </a:r>
          </a:p>
          <a:p>
            <a:pPr marL="171450" indent="-171450">
              <a:buFont typeface="Arial" charset="0"/>
              <a:buChar char="•"/>
            </a:pPr>
            <a:endParaRPr lang="en-GB" sz="1200" dirty="0">
              <a:ea typeface="Calibri"/>
              <a:cs typeface="Times New Roman"/>
            </a:endParaRPr>
          </a:p>
          <a:p>
            <a:r>
              <a:rPr lang="en-GB" sz="1200" dirty="0">
                <a:ea typeface="Calibri"/>
                <a:cs typeface="Times New Roman"/>
              </a:rPr>
              <a:t>Link into standing Nursing Directors group</a:t>
            </a:r>
          </a:p>
          <a:p>
            <a:pPr marL="171450" indent="-171450">
              <a:buFont typeface="Arial" charset="0"/>
              <a:buChar char="•"/>
            </a:pPr>
            <a:endParaRPr lang="en-GB" sz="1200" b="1" dirty="0">
              <a:ea typeface="Calibri"/>
              <a:cs typeface="Times New Roman"/>
            </a:endParaRPr>
          </a:p>
        </p:txBody>
      </p:sp>
      <p:sp>
        <p:nvSpPr>
          <p:cNvPr id="46" name="Text Box 2"/>
          <p:cNvSpPr txBox="1">
            <a:spLocks noChangeArrowheads="1"/>
          </p:cNvSpPr>
          <p:nvPr/>
        </p:nvSpPr>
        <p:spPr bwMode="auto">
          <a:xfrm>
            <a:off x="8203865" y="4941168"/>
            <a:ext cx="2314901" cy="172819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rot="0" vert="horz" wrap="square" lIns="91440" tIns="45720" rIns="91440" bIns="45720" anchor="t" anchorCtr="0">
            <a:noAutofit/>
          </a:bodyPr>
          <a:lstStyle/>
          <a:p>
            <a:pPr algn="ctr"/>
            <a:r>
              <a:rPr lang="en-GB" sz="1400" b="1" dirty="0">
                <a:ea typeface="Calibri"/>
                <a:cs typeface="Times New Roman"/>
              </a:rPr>
              <a:t>MEETING DATES</a:t>
            </a:r>
          </a:p>
          <a:p>
            <a:endParaRPr lang="en-GB" sz="1400" b="1" dirty="0">
              <a:ea typeface="Calibri"/>
              <a:cs typeface="Times New Roman"/>
            </a:endParaRPr>
          </a:p>
          <a:p>
            <a:r>
              <a:rPr lang="en-GB" sz="1200" dirty="0">
                <a:ea typeface="Calibri"/>
                <a:cs typeface="Times New Roman"/>
              </a:rPr>
              <a:t>Weekly meetings set up for Wednesdays</a:t>
            </a:r>
          </a:p>
          <a:p>
            <a:pPr algn="ctr"/>
            <a:endParaRPr lang="en-GB" sz="1400" b="1" dirty="0">
              <a:ea typeface="Calibri"/>
              <a:cs typeface="Times New Roman"/>
            </a:endParaRPr>
          </a:p>
        </p:txBody>
      </p:sp>
    </p:spTree>
    <p:extLst>
      <p:ext uri="{BB962C8B-B14F-4D97-AF65-F5344CB8AC3E}">
        <p14:creationId xmlns:p14="http://schemas.microsoft.com/office/powerpoint/2010/main" val="4146287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2268</Words>
  <Application>Microsoft Office PowerPoint</Application>
  <PresentationFormat>Custom</PresentationFormat>
  <Paragraphs>369</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HERTFORDSHIRE AND WEST ESSEX STP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HERTFORDSHIRE AND WEST ESSEX STP</dc:title>
  <dc:creator>Peacock Steve (06K) NHS East and North Hertfordshire CCG</dc:creator>
  <cp:lastModifiedBy>John</cp:lastModifiedBy>
  <cp:revision>2</cp:revision>
  <dcterms:created xsi:type="dcterms:W3CDTF">2016-09-09T14:00:01Z</dcterms:created>
  <dcterms:modified xsi:type="dcterms:W3CDTF">2016-10-21T14:21:41Z</dcterms:modified>
</cp:coreProperties>
</file>