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5" r:id="rId2"/>
    <p:sldId id="256" r:id="rId3"/>
    <p:sldId id="257" r:id="rId4"/>
    <p:sldId id="258" r:id="rId5"/>
    <p:sldId id="259" r:id="rId6"/>
    <p:sldId id="260" r:id="rId7"/>
    <p:sldId id="262" r:id="rId8"/>
    <p:sldId id="263" r:id="rId9"/>
    <p:sldId id="266" r:id="rId10"/>
    <p:sldId id="269" r:id="rId11"/>
    <p:sldId id="270"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78500-6E37-FA43-AF57-3BF8936BF9D0}" type="datetimeFigureOut">
              <a:rPr lang="en-US" smtClean="0"/>
              <a:t>5/21/2017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CE02DF-4D66-2541-9EF6-894592D44F38}" type="slidenum">
              <a:rPr lang="en-US" smtClean="0"/>
              <a:t>‹#›</a:t>
            </a:fld>
            <a:endParaRPr lang="en-US"/>
          </a:p>
        </p:txBody>
      </p:sp>
    </p:spTree>
    <p:extLst>
      <p:ext uri="{BB962C8B-B14F-4D97-AF65-F5344CB8AC3E}">
        <p14:creationId xmlns:p14="http://schemas.microsoft.com/office/powerpoint/2010/main" val="3407352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kuncut.org.uk/blog/2011/05/2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taken from the NHS website which </a:t>
            </a:r>
            <a:r>
              <a:rPr lang="en-US" dirty="0" err="1"/>
              <a:t>ised</a:t>
            </a:r>
            <a:r>
              <a:rPr lang="en-US" dirty="0"/>
              <a:t> on the slide.</a:t>
            </a:r>
            <a:r>
              <a:rPr lang="en-US" baseline="0" dirty="0"/>
              <a:t>  </a:t>
            </a:r>
            <a:br>
              <a:rPr lang="en-US" baseline="0" dirty="0"/>
            </a:br>
            <a:r>
              <a:rPr lang="en-US" baseline="0" dirty="0"/>
              <a:t>Could lead to discussion about what taxation is and what paying ‘according to means’ actually means.</a:t>
            </a:r>
          </a:p>
          <a:p>
            <a:r>
              <a:rPr lang="en-US" baseline="0" dirty="0"/>
              <a:t>Source&gt; http://</a:t>
            </a:r>
            <a:r>
              <a:rPr lang="en-US" baseline="0" dirty="0" err="1"/>
              <a:t>www.nhs.uk</a:t>
            </a:r>
            <a:r>
              <a:rPr lang="en-US" baseline="0" dirty="0"/>
              <a:t>/</a:t>
            </a:r>
            <a:r>
              <a:rPr lang="en-US" baseline="0" dirty="0" err="1"/>
              <a:t>NHSEngland</a:t>
            </a:r>
            <a:r>
              <a:rPr lang="en-US" baseline="0" dirty="0"/>
              <a:t>/</a:t>
            </a:r>
            <a:r>
              <a:rPr lang="en-US" baseline="0" dirty="0" err="1"/>
              <a:t>thenhs</a:t>
            </a:r>
            <a:r>
              <a:rPr lang="en-US" baseline="0" dirty="0"/>
              <a:t>/</a:t>
            </a:r>
            <a:r>
              <a:rPr lang="en-US" baseline="0" dirty="0" err="1"/>
              <a:t>nhshistory</a:t>
            </a:r>
            <a:r>
              <a:rPr lang="en-US" baseline="0" dirty="0"/>
              <a:t>/Pages/NHShistory1948.aspx</a:t>
            </a:r>
          </a:p>
        </p:txBody>
      </p:sp>
      <p:sp>
        <p:nvSpPr>
          <p:cNvPr id="4" name="Slide Number Placeholder 3"/>
          <p:cNvSpPr>
            <a:spLocks noGrp="1"/>
          </p:cNvSpPr>
          <p:nvPr>
            <p:ph type="sldNum" sz="quarter" idx="10"/>
          </p:nvPr>
        </p:nvSpPr>
        <p:spPr/>
        <p:txBody>
          <a:bodyPr/>
          <a:lstStyle/>
          <a:p>
            <a:fld id="{2BCE02DF-4D66-2541-9EF6-894592D44F38}" type="slidenum">
              <a:rPr lang="en-US" smtClean="0"/>
              <a:t>2</a:t>
            </a:fld>
            <a:endParaRPr lang="en-US"/>
          </a:p>
        </p:txBody>
      </p:sp>
    </p:spTree>
    <p:extLst>
      <p:ext uri="{BB962C8B-B14F-4D97-AF65-F5344CB8AC3E}">
        <p14:creationId xmlns:p14="http://schemas.microsoft.com/office/powerpoint/2010/main" val="409563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Discussion – why do these campaign groups exist?  What do </a:t>
            </a:r>
            <a:r>
              <a:rPr lang="en-US" baseline="0"/>
              <a:t>you think they </a:t>
            </a:r>
            <a:r>
              <a:rPr lang="en-US" baseline="0" dirty="0"/>
              <a:t>trying to achieve?  What do you think about this?</a:t>
            </a:r>
            <a:endParaRPr lang="en-US" dirty="0"/>
          </a:p>
          <a:p>
            <a:endParaRPr lang="en-US" dirty="0"/>
          </a:p>
        </p:txBody>
      </p:sp>
      <p:sp>
        <p:nvSpPr>
          <p:cNvPr id="4" name="Slide Number Placeholder 3"/>
          <p:cNvSpPr>
            <a:spLocks noGrp="1"/>
          </p:cNvSpPr>
          <p:nvPr>
            <p:ph type="sldNum" sz="quarter" idx="10"/>
          </p:nvPr>
        </p:nvSpPr>
        <p:spPr/>
        <p:txBody>
          <a:bodyPr/>
          <a:lstStyle/>
          <a:p>
            <a:fld id="{2BCE02DF-4D66-2541-9EF6-894592D44F38}" type="slidenum">
              <a:rPr lang="en-US" smtClean="0"/>
              <a:t>12</a:t>
            </a:fld>
            <a:endParaRPr lang="en-US"/>
          </a:p>
        </p:txBody>
      </p:sp>
    </p:spTree>
    <p:extLst>
      <p:ext uri="{BB962C8B-B14F-4D97-AF65-F5344CB8AC3E}">
        <p14:creationId xmlns:p14="http://schemas.microsoft.com/office/powerpoint/2010/main" val="208294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Source&gt; http://</a:t>
            </a:r>
            <a:r>
              <a:rPr lang="en-US" baseline="0" dirty="0" err="1"/>
              <a:t>www.nhs.uk</a:t>
            </a:r>
            <a:r>
              <a:rPr lang="en-US" baseline="0" dirty="0"/>
              <a:t>/</a:t>
            </a:r>
            <a:r>
              <a:rPr lang="en-US" baseline="0" dirty="0" err="1"/>
              <a:t>NHSEngland</a:t>
            </a:r>
            <a:r>
              <a:rPr lang="en-US" baseline="0" dirty="0"/>
              <a:t>/</a:t>
            </a:r>
            <a:r>
              <a:rPr lang="en-US" baseline="0" dirty="0" err="1"/>
              <a:t>thenhs</a:t>
            </a:r>
            <a:r>
              <a:rPr lang="en-US" baseline="0" dirty="0"/>
              <a:t>/about/Pages/</a:t>
            </a:r>
            <a:r>
              <a:rPr lang="en-US" baseline="0" dirty="0" err="1"/>
              <a:t>nhscoreprinciples.aspx</a:t>
            </a:r>
            <a:endParaRPr lang="en-US" dirty="0"/>
          </a:p>
          <a:p>
            <a:r>
              <a:rPr lang="en-US" dirty="0"/>
              <a:t>You may need to break down the language used above with your children, depending on age &amp; ability.</a:t>
            </a:r>
          </a:p>
        </p:txBody>
      </p:sp>
      <p:sp>
        <p:nvSpPr>
          <p:cNvPr id="4" name="Slide Number Placeholder 3"/>
          <p:cNvSpPr>
            <a:spLocks noGrp="1"/>
          </p:cNvSpPr>
          <p:nvPr>
            <p:ph type="sldNum" sz="quarter" idx="10"/>
          </p:nvPr>
        </p:nvSpPr>
        <p:spPr/>
        <p:txBody>
          <a:bodyPr/>
          <a:lstStyle/>
          <a:p>
            <a:fld id="{2BCE02DF-4D66-2541-9EF6-894592D44F38}" type="slidenum">
              <a:rPr lang="en-US" smtClean="0"/>
              <a:t>3</a:t>
            </a:fld>
            <a:endParaRPr lang="en-US"/>
          </a:p>
        </p:txBody>
      </p:sp>
    </p:spTree>
    <p:extLst>
      <p:ext uri="{BB962C8B-B14F-4D97-AF65-F5344CB8AC3E}">
        <p14:creationId xmlns:p14="http://schemas.microsoft.com/office/powerpoint/2010/main" val="347557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 link at the bottom of the slide takes you to You Tube and is 11.26 </a:t>
            </a:r>
            <a:r>
              <a:rPr lang="en-US" dirty="0" err="1"/>
              <a:t>mins</a:t>
            </a:r>
            <a:r>
              <a:rPr lang="en-US" baseline="0" dirty="0"/>
              <a:t> long, you may just wish to play the first few minutes.</a:t>
            </a:r>
          </a:p>
          <a:p>
            <a:r>
              <a:rPr lang="en-US" baseline="0" dirty="0"/>
              <a:t>Source for viewing figures: http://</a:t>
            </a:r>
            <a:r>
              <a:rPr lang="en-US" baseline="0" dirty="0" err="1"/>
              <a:t>uk.reuters.com</a:t>
            </a:r>
            <a:r>
              <a:rPr lang="en-US" baseline="0" dirty="0"/>
              <a:t>/article/uk-oly-ratings-day-idUKBRE8760V820120807 and </a:t>
            </a:r>
            <a:endParaRPr lang="en-US" dirty="0"/>
          </a:p>
        </p:txBody>
      </p:sp>
      <p:sp>
        <p:nvSpPr>
          <p:cNvPr id="4" name="Slide Number Placeholder 3"/>
          <p:cNvSpPr>
            <a:spLocks noGrp="1"/>
          </p:cNvSpPr>
          <p:nvPr>
            <p:ph type="sldNum" sz="quarter" idx="10"/>
          </p:nvPr>
        </p:nvSpPr>
        <p:spPr/>
        <p:txBody>
          <a:bodyPr/>
          <a:lstStyle/>
          <a:p>
            <a:fld id="{2BCE02DF-4D66-2541-9EF6-894592D44F38}" type="slidenum">
              <a:rPr lang="en-US" smtClean="0"/>
              <a:t>4</a:t>
            </a:fld>
            <a:endParaRPr lang="en-US"/>
          </a:p>
        </p:txBody>
      </p:sp>
    </p:spTree>
    <p:extLst>
      <p:ext uri="{BB962C8B-B14F-4D97-AF65-F5344CB8AC3E}">
        <p14:creationId xmlns:p14="http://schemas.microsoft.com/office/powerpoint/2010/main" val="381655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a:t>
            </a:r>
            <a:r>
              <a:rPr lang="en-US" baseline="0" dirty="0"/>
              <a:t> how many the children can come up with – the bold blue titles are the most obvious.  This slide is designed to show the huge range of jobs being done to look after people’s health.  It is by no means an exhaustive list!</a:t>
            </a:r>
            <a:endParaRPr lang="en-US" dirty="0"/>
          </a:p>
        </p:txBody>
      </p:sp>
      <p:sp>
        <p:nvSpPr>
          <p:cNvPr id="4" name="Slide Number Placeholder 3"/>
          <p:cNvSpPr>
            <a:spLocks noGrp="1"/>
          </p:cNvSpPr>
          <p:nvPr>
            <p:ph type="sldNum" sz="quarter" idx="10"/>
          </p:nvPr>
        </p:nvSpPr>
        <p:spPr/>
        <p:txBody>
          <a:bodyPr/>
          <a:lstStyle/>
          <a:p>
            <a:fld id="{2BCE02DF-4D66-2541-9EF6-894592D44F38}" type="slidenum">
              <a:rPr lang="en-US" smtClean="0"/>
              <a:t>5</a:t>
            </a:fld>
            <a:endParaRPr lang="en-US"/>
          </a:p>
        </p:txBody>
      </p:sp>
    </p:spTree>
    <p:extLst>
      <p:ext uri="{BB962C8B-B14F-4D97-AF65-F5344CB8AC3E}">
        <p14:creationId xmlns:p14="http://schemas.microsoft.com/office/powerpoint/2010/main" val="104965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activity</a:t>
            </a:r>
            <a:r>
              <a:rPr lang="en-US" baseline="0" dirty="0"/>
              <a:t> – read the story aloud to your class (there are two pages) and ask them to imagine what it must have been like to not be entitled to free health care.</a:t>
            </a:r>
            <a:endParaRPr lang="en-US" dirty="0"/>
          </a:p>
          <a:p>
            <a:r>
              <a:rPr lang="en-US" dirty="0"/>
              <a:t>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http://</a:t>
            </a:r>
            <a:r>
              <a:rPr lang="en-US" dirty="0" err="1"/>
              <a:t>www.ukuncut.org.uk</a:t>
            </a:r>
            <a:r>
              <a:rPr lang="en-US" dirty="0"/>
              <a:t>/blog/guest-post-</a:t>
            </a:r>
            <a:r>
              <a:rPr lang="en-US" dirty="0" err="1"/>
              <a:t>britain</a:t>
            </a:r>
            <a:r>
              <a:rPr lang="en-US" dirty="0"/>
              <a:t>-before-and-after-the-</a:t>
            </a:r>
            <a:r>
              <a:rPr lang="en-US" dirty="0" err="1"/>
              <a:t>nhs</a:t>
            </a:r>
            <a:r>
              <a:rPr lang="en-US" dirty="0"/>
              <a:t>/</a:t>
            </a:r>
            <a:br>
              <a:rPr lang="en-US" dirty="0"/>
            </a:br>
            <a:r>
              <a:rPr lang="en-US" sz="1200" i="1" dirty="0">
                <a:solidFill>
                  <a:srgbClr val="000090"/>
                </a:solidFill>
              </a:rPr>
              <a:t>This entry was posted </a:t>
            </a:r>
            <a:r>
              <a:rPr lang="en-US" sz="1200" i="1" dirty="0">
                <a:solidFill>
                  <a:srgbClr val="000090"/>
                </a:solidFill>
                <a:hlinkClick r:id="rId3"/>
              </a:rPr>
              <a:t>May 23, 2011 by </a:t>
            </a:r>
            <a:r>
              <a:rPr lang="en-US" sz="1200" i="1" dirty="0">
                <a:solidFill>
                  <a:srgbClr val="000090"/>
                </a:solidFill>
              </a:rPr>
              <a:t>UK Uncut</a:t>
            </a:r>
            <a:r>
              <a:rPr lang="en-US" sz="1200" dirty="0">
                <a:solidFill>
                  <a:srgbClr val="000090"/>
                </a:solidFill>
              </a:rPr>
              <a:t>, a </a:t>
            </a:r>
            <a:r>
              <a:rPr lang="en-US" sz="1200" i="1" dirty="0">
                <a:solidFill>
                  <a:srgbClr val="000090"/>
                </a:solidFill>
              </a:rPr>
              <a:t>guest post by Ellie Mae O’Hagan. You can follow her on Twitter at @</a:t>
            </a:r>
            <a:r>
              <a:rPr lang="en-US" sz="1200" i="1" dirty="0" err="1">
                <a:solidFill>
                  <a:srgbClr val="000090"/>
                </a:solidFill>
              </a:rPr>
              <a:t>MissEllieMae</a:t>
            </a:r>
            <a:r>
              <a:rPr lang="en-US" sz="1200" i="1" dirty="0">
                <a:solidFill>
                  <a:srgbClr val="000090"/>
                </a:solidFill>
              </a:rPr>
              <a:t>.</a:t>
            </a:r>
          </a:p>
          <a:p>
            <a:endParaRPr lang="en-US" dirty="0"/>
          </a:p>
          <a:p>
            <a:endParaRPr lang="en-US" dirty="0"/>
          </a:p>
          <a:p>
            <a:r>
              <a:rPr lang="en-US" dirty="0"/>
              <a:t>You might want to read this to the children and lead into a discussion about what</a:t>
            </a:r>
            <a:r>
              <a:rPr lang="en-US" baseline="0" dirty="0"/>
              <a:t> life might have been like for ordinary working families.</a:t>
            </a:r>
            <a:endParaRPr lang="en-US" dirty="0"/>
          </a:p>
        </p:txBody>
      </p:sp>
      <p:sp>
        <p:nvSpPr>
          <p:cNvPr id="4" name="Slide Number Placeholder 3"/>
          <p:cNvSpPr>
            <a:spLocks noGrp="1"/>
          </p:cNvSpPr>
          <p:nvPr>
            <p:ph type="sldNum" sz="quarter" idx="10"/>
          </p:nvPr>
        </p:nvSpPr>
        <p:spPr/>
        <p:txBody>
          <a:bodyPr/>
          <a:lstStyle/>
          <a:p>
            <a:fld id="{2BCE02DF-4D66-2541-9EF6-894592D44F38}" type="slidenum">
              <a:rPr lang="en-US" smtClean="0"/>
              <a:t>6</a:t>
            </a:fld>
            <a:endParaRPr lang="en-US"/>
          </a:p>
        </p:txBody>
      </p:sp>
    </p:spTree>
    <p:extLst>
      <p:ext uri="{BB962C8B-B14F-4D97-AF65-F5344CB8AC3E}">
        <p14:creationId xmlns:p14="http://schemas.microsoft.com/office/powerpoint/2010/main" val="375478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Printable resource</a:t>
            </a:r>
          </a:p>
        </p:txBody>
      </p:sp>
      <p:sp>
        <p:nvSpPr>
          <p:cNvPr id="4" name="Slide Number Placeholder 3"/>
          <p:cNvSpPr>
            <a:spLocks noGrp="1"/>
          </p:cNvSpPr>
          <p:nvPr>
            <p:ph type="sldNum" sz="quarter" idx="10"/>
          </p:nvPr>
        </p:nvSpPr>
        <p:spPr/>
        <p:txBody>
          <a:bodyPr/>
          <a:lstStyle/>
          <a:p>
            <a:fld id="{2BCE02DF-4D66-2541-9EF6-894592D44F38}" type="slidenum">
              <a:rPr lang="en-US" smtClean="0"/>
              <a:t>8</a:t>
            </a:fld>
            <a:endParaRPr lang="en-US"/>
          </a:p>
        </p:txBody>
      </p:sp>
    </p:spTree>
    <p:extLst>
      <p:ext uri="{BB962C8B-B14F-4D97-AF65-F5344CB8AC3E}">
        <p14:creationId xmlns:p14="http://schemas.microsoft.com/office/powerpoint/2010/main" val="235727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Secondary Pack.</a:t>
            </a:r>
          </a:p>
          <a:p>
            <a:r>
              <a:rPr lang="en-US" dirty="0"/>
              <a:t>Handout.  Suggested activity:</a:t>
            </a:r>
            <a:r>
              <a:rPr lang="en-US" baseline="0" dirty="0"/>
              <a:t> </a:t>
            </a:r>
            <a:r>
              <a:rPr lang="en-US" dirty="0"/>
              <a:t>Highlight the positives in one </a:t>
            </a:r>
            <a:r>
              <a:rPr lang="en-US" dirty="0" err="1"/>
              <a:t>colour</a:t>
            </a:r>
            <a:r>
              <a:rPr lang="en-US" dirty="0"/>
              <a:t> and negatives in another</a:t>
            </a:r>
            <a:r>
              <a:rPr lang="en-US" baseline="0" dirty="0"/>
              <a:t> </a:t>
            </a:r>
            <a:r>
              <a:rPr lang="en-US" baseline="0" dirty="0" err="1"/>
              <a:t>colour</a:t>
            </a:r>
            <a:r>
              <a:rPr lang="en-US" baseline="0" dirty="0"/>
              <a:t>.</a:t>
            </a:r>
          </a:p>
          <a:p>
            <a:endParaRPr lang="en-US" baseline="0" dirty="0"/>
          </a:p>
          <a:p>
            <a:r>
              <a:rPr lang="en-US" baseline="0" dirty="0"/>
              <a:t>Source&gt; http://</a:t>
            </a:r>
            <a:r>
              <a:rPr lang="en-US" baseline="0" dirty="0" err="1"/>
              <a:t>www.nhsconfed.org</a:t>
            </a:r>
            <a:r>
              <a:rPr lang="en-US" baseline="0" dirty="0"/>
              <a:t>/resources/key-statistics-on-the-</a:t>
            </a:r>
            <a:r>
              <a:rPr lang="en-US" baseline="0" dirty="0" err="1"/>
              <a:t>nhs</a:t>
            </a:r>
            <a:r>
              <a:rPr lang="en-US" baseline="0" dirty="0"/>
              <a:t> (November 2016)</a:t>
            </a:r>
          </a:p>
          <a:p>
            <a:endParaRPr lang="en-US" dirty="0"/>
          </a:p>
        </p:txBody>
      </p:sp>
      <p:sp>
        <p:nvSpPr>
          <p:cNvPr id="4" name="Slide Number Placeholder 3"/>
          <p:cNvSpPr>
            <a:spLocks noGrp="1"/>
          </p:cNvSpPr>
          <p:nvPr>
            <p:ph type="sldNum" sz="quarter" idx="10"/>
          </p:nvPr>
        </p:nvSpPr>
        <p:spPr/>
        <p:txBody>
          <a:bodyPr/>
          <a:lstStyle/>
          <a:p>
            <a:fld id="{2BCE02DF-4D66-2541-9EF6-894592D44F38}" type="slidenum">
              <a:rPr lang="en-US" smtClean="0"/>
              <a:t>9</a:t>
            </a:fld>
            <a:endParaRPr lang="en-US"/>
          </a:p>
        </p:txBody>
      </p:sp>
    </p:spTree>
    <p:extLst>
      <p:ext uri="{BB962C8B-B14F-4D97-AF65-F5344CB8AC3E}">
        <p14:creationId xmlns:p14="http://schemas.microsoft.com/office/powerpoint/2010/main" val="251810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Source&gt; http://</a:t>
            </a:r>
            <a:r>
              <a:rPr lang="en-US" dirty="0" err="1"/>
              <a:t>researchbriefings.parliament.uk</a:t>
            </a:r>
            <a:r>
              <a:rPr lang="en-US" dirty="0"/>
              <a:t>/</a:t>
            </a:r>
            <a:r>
              <a:rPr lang="en-US" dirty="0" err="1"/>
              <a:t>ResearchBriefing</a:t>
            </a:r>
            <a:r>
              <a:rPr lang="en-US" dirty="0"/>
              <a:t>/Summary/CBP-7783 (10 April 2017)</a:t>
            </a:r>
          </a:p>
          <a:p>
            <a:endParaRPr lang="en-US" dirty="0"/>
          </a:p>
          <a:p>
            <a:r>
              <a:rPr lang="en-US" dirty="0"/>
              <a:t>Use to trigger a discussion around immigration, discuss</a:t>
            </a:r>
            <a:r>
              <a:rPr lang="en-US" baseline="0" dirty="0"/>
              <a:t> how people from outside Britain are contributing in a positive way to our healthcare provision within the NHS.</a:t>
            </a:r>
            <a:endParaRPr lang="en-US" dirty="0"/>
          </a:p>
        </p:txBody>
      </p:sp>
      <p:sp>
        <p:nvSpPr>
          <p:cNvPr id="4" name="Slide Number Placeholder 3"/>
          <p:cNvSpPr>
            <a:spLocks noGrp="1"/>
          </p:cNvSpPr>
          <p:nvPr>
            <p:ph type="sldNum" sz="quarter" idx="10"/>
          </p:nvPr>
        </p:nvSpPr>
        <p:spPr/>
        <p:txBody>
          <a:bodyPr/>
          <a:lstStyle/>
          <a:p>
            <a:fld id="{2BCE02DF-4D66-2541-9EF6-894592D44F38}" type="slidenum">
              <a:rPr lang="en-US" smtClean="0"/>
              <a:t>10</a:t>
            </a:fld>
            <a:endParaRPr lang="en-US"/>
          </a:p>
        </p:txBody>
      </p:sp>
    </p:spTree>
    <p:extLst>
      <p:ext uri="{BB962C8B-B14F-4D97-AF65-F5344CB8AC3E}">
        <p14:creationId xmlns:p14="http://schemas.microsoft.com/office/powerpoint/2010/main" val="369205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fullfact.org</a:t>
            </a:r>
            <a:r>
              <a:rPr lang="en-US" dirty="0"/>
              <a:t>/health/health-tourism/</a:t>
            </a:r>
          </a:p>
          <a:p>
            <a:r>
              <a:rPr lang="en-US" dirty="0" err="1"/>
              <a:t>Fullfact</a:t>
            </a:r>
            <a:r>
              <a:rPr lang="en-US" dirty="0"/>
              <a:t> – The UK’s independent fact checking charity</a:t>
            </a:r>
          </a:p>
        </p:txBody>
      </p:sp>
      <p:sp>
        <p:nvSpPr>
          <p:cNvPr id="4" name="Slide Number Placeholder 3"/>
          <p:cNvSpPr>
            <a:spLocks noGrp="1"/>
          </p:cNvSpPr>
          <p:nvPr>
            <p:ph type="sldNum" sz="quarter" idx="10"/>
          </p:nvPr>
        </p:nvSpPr>
        <p:spPr/>
        <p:txBody>
          <a:bodyPr/>
          <a:lstStyle/>
          <a:p>
            <a:fld id="{2BCE02DF-4D66-2541-9EF6-894592D44F38}" type="slidenum">
              <a:rPr lang="en-US" smtClean="0"/>
              <a:t>11</a:t>
            </a:fld>
            <a:endParaRPr lang="en-US"/>
          </a:p>
        </p:txBody>
      </p:sp>
    </p:spTree>
    <p:extLst>
      <p:ext uri="{BB962C8B-B14F-4D97-AF65-F5344CB8AC3E}">
        <p14:creationId xmlns:p14="http://schemas.microsoft.com/office/powerpoint/2010/main" val="346090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F54EA99-A2D8-5345-A0A4-B016FCE8158F}"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FDB3-0483-4A4B-A391-4AF787A06317}" type="slidenum">
              <a:rPr lang="en-US" smtClean="0"/>
              <a:t>‹#›</a:t>
            </a:fld>
            <a:endParaRPr lang="en-US"/>
          </a:p>
        </p:txBody>
      </p:sp>
    </p:spTree>
    <p:extLst>
      <p:ext uri="{BB962C8B-B14F-4D97-AF65-F5344CB8AC3E}">
        <p14:creationId xmlns:p14="http://schemas.microsoft.com/office/powerpoint/2010/main" val="180873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F54EA99-A2D8-5345-A0A4-B016FCE8158F}"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FDB3-0483-4A4B-A391-4AF787A06317}" type="slidenum">
              <a:rPr lang="en-US" smtClean="0"/>
              <a:t>‹#›</a:t>
            </a:fld>
            <a:endParaRPr lang="en-US"/>
          </a:p>
        </p:txBody>
      </p:sp>
    </p:spTree>
    <p:extLst>
      <p:ext uri="{BB962C8B-B14F-4D97-AF65-F5344CB8AC3E}">
        <p14:creationId xmlns:p14="http://schemas.microsoft.com/office/powerpoint/2010/main" val="358930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F54EA99-A2D8-5345-A0A4-B016FCE8158F}"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FDB3-0483-4A4B-A391-4AF787A06317}" type="slidenum">
              <a:rPr lang="en-US" smtClean="0"/>
              <a:t>‹#›</a:t>
            </a:fld>
            <a:endParaRPr lang="en-US"/>
          </a:p>
        </p:txBody>
      </p:sp>
    </p:spTree>
    <p:extLst>
      <p:ext uri="{BB962C8B-B14F-4D97-AF65-F5344CB8AC3E}">
        <p14:creationId xmlns:p14="http://schemas.microsoft.com/office/powerpoint/2010/main" val="252296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F54EA99-A2D8-5345-A0A4-B016FCE8158F}"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FDB3-0483-4A4B-A391-4AF787A06317}" type="slidenum">
              <a:rPr lang="en-US" smtClean="0"/>
              <a:t>‹#›</a:t>
            </a:fld>
            <a:endParaRPr lang="en-US"/>
          </a:p>
        </p:txBody>
      </p:sp>
    </p:spTree>
    <p:extLst>
      <p:ext uri="{BB962C8B-B14F-4D97-AF65-F5344CB8AC3E}">
        <p14:creationId xmlns:p14="http://schemas.microsoft.com/office/powerpoint/2010/main" val="231329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F54EA99-A2D8-5345-A0A4-B016FCE8158F}"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FDB3-0483-4A4B-A391-4AF787A06317}" type="slidenum">
              <a:rPr lang="en-US" smtClean="0"/>
              <a:t>‹#›</a:t>
            </a:fld>
            <a:endParaRPr lang="en-US"/>
          </a:p>
        </p:txBody>
      </p:sp>
    </p:spTree>
    <p:extLst>
      <p:ext uri="{BB962C8B-B14F-4D97-AF65-F5344CB8AC3E}">
        <p14:creationId xmlns:p14="http://schemas.microsoft.com/office/powerpoint/2010/main" val="383455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F54EA99-A2D8-5345-A0A4-B016FCE8158F}"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2FDB3-0483-4A4B-A391-4AF787A06317}" type="slidenum">
              <a:rPr lang="en-US" smtClean="0"/>
              <a:t>‹#›</a:t>
            </a:fld>
            <a:endParaRPr lang="en-US"/>
          </a:p>
        </p:txBody>
      </p:sp>
    </p:spTree>
    <p:extLst>
      <p:ext uri="{BB962C8B-B14F-4D97-AF65-F5344CB8AC3E}">
        <p14:creationId xmlns:p14="http://schemas.microsoft.com/office/powerpoint/2010/main" val="142313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F54EA99-A2D8-5345-A0A4-B016FCE8158F}"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2FDB3-0483-4A4B-A391-4AF787A06317}" type="slidenum">
              <a:rPr lang="en-US" smtClean="0"/>
              <a:t>‹#›</a:t>
            </a:fld>
            <a:endParaRPr lang="en-US"/>
          </a:p>
        </p:txBody>
      </p:sp>
    </p:spTree>
    <p:extLst>
      <p:ext uri="{BB962C8B-B14F-4D97-AF65-F5344CB8AC3E}">
        <p14:creationId xmlns:p14="http://schemas.microsoft.com/office/powerpoint/2010/main" val="45516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F54EA99-A2D8-5345-A0A4-B016FCE8158F}"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2FDB3-0483-4A4B-A391-4AF787A06317}" type="slidenum">
              <a:rPr lang="en-US" smtClean="0"/>
              <a:t>‹#›</a:t>
            </a:fld>
            <a:endParaRPr lang="en-US"/>
          </a:p>
        </p:txBody>
      </p:sp>
    </p:spTree>
    <p:extLst>
      <p:ext uri="{BB962C8B-B14F-4D97-AF65-F5344CB8AC3E}">
        <p14:creationId xmlns:p14="http://schemas.microsoft.com/office/powerpoint/2010/main" val="128245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4EA99-A2D8-5345-A0A4-B016FCE8158F}"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2FDB3-0483-4A4B-A391-4AF787A06317}" type="slidenum">
              <a:rPr lang="en-US" smtClean="0"/>
              <a:t>‹#›</a:t>
            </a:fld>
            <a:endParaRPr lang="en-US"/>
          </a:p>
        </p:txBody>
      </p:sp>
    </p:spTree>
    <p:extLst>
      <p:ext uri="{BB962C8B-B14F-4D97-AF65-F5344CB8AC3E}">
        <p14:creationId xmlns:p14="http://schemas.microsoft.com/office/powerpoint/2010/main" val="415288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F54EA99-A2D8-5345-A0A4-B016FCE8158F}"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2FDB3-0483-4A4B-A391-4AF787A06317}" type="slidenum">
              <a:rPr lang="en-US" smtClean="0"/>
              <a:t>‹#›</a:t>
            </a:fld>
            <a:endParaRPr lang="en-US"/>
          </a:p>
        </p:txBody>
      </p:sp>
    </p:spTree>
    <p:extLst>
      <p:ext uri="{BB962C8B-B14F-4D97-AF65-F5344CB8AC3E}">
        <p14:creationId xmlns:p14="http://schemas.microsoft.com/office/powerpoint/2010/main" val="251155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F54EA99-A2D8-5345-A0A4-B016FCE8158F}"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2FDB3-0483-4A4B-A391-4AF787A06317}" type="slidenum">
              <a:rPr lang="en-US" smtClean="0"/>
              <a:t>‹#›</a:t>
            </a:fld>
            <a:endParaRPr lang="en-US"/>
          </a:p>
        </p:txBody>
      </p:sp>
    </p:spTree>
    <p:extLst>
      <p:ext uri="{BB962C8B-B14F-4D97-AF65-F5344CB8AC3E}">
        <p14:creationId xmlns:p14="http://schemas.microsoft.com/office/powerpoint/2010/main" val="213367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4EA99-A2D8-5345-A0A4-B016FCE8158F}" type="datetimeFigureOut">
              <a:rPr lang="en-US" smtClean="0"/>
              <a:t>5/21/2017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2FDB3-0483-4A4B-A391-4AF787A06317}" type="slidenum">
              <a:rPr lang="en-US" smtClean="0"/>
              <a:t>‹#›</a:t>
            </a:fld>
            <a:endParaRPr lang="en-US"/>
          </a:p>
        </p:txBody>
      </p:sp>
    </p:spTree>
    <p:extLst>
      <p:ext uri="{BB962C8B-B14F-4D97-AF65-F5344CB8AC3E}">
        <p14:creationId xmlns:p14="http://schemas.microsoft.com/office/powerpoint/2010/main" val="3823521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fullfact.org/health/health-touris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nhs.uk/NHSEngland/thenhs/nhshistory/Pages/NHShistory1948.aspx" TargetMode="External"/><Relationship Id="rId4" Type="http://schemas.openxmlformats.org/officeDocument/2006/relationships/hyperlink" Target="mailto:http://www.nhs.uk/NHSEngland/thenhs/nhshistory/Pages/NHShistory1948.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youtube.com/watch?v=cgwlmm90Fdk"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452" y="1064405"/>
            <a:ext cx="8539996" cy="5816978"/>
          </a:xfrm>
          <a:prstGeom prst="rect">
            <a:avLst/>
          </a:prstGeom>
          <a:noFill/>
        </p:spPr>
        <p:txBody>
          <a:bodyPr wrap="square" rtlCol="0">
            <a:spAutoFit/>
          </a:bodyPr>
          <a:lstStyle/>
          <a:p>
            <a:r>
              <a:rPr lang="en-US" sz="2000" b="1" dirty="0"/>
              <a:t>We have created this </a:t>
            </a:r>
            <a:r>
              <a:rPr lang="en-US" sz="2000" b="1" dirty="0">
                <a:solidFill>
                  <a:srgbClr val="FF0000"/>
                </a:solidFill>
              </a:rPr>
              <a:t>‘pick and mix’ </a:t>
            </a:r>
            <a:r>
              <a:rPr lang="en-US" sz="2000" b="1" dirty="0"/>
              <a:t>resource to celebrate the NHS’s 69</a:t>
            </a:r>
            <a:r>
              <a:rPr lang="en-US" sz="2000" b="1" baseline="30000" dirty="0"/>
              <a:t>th</a:t>
            </a:r>
            <a:r>
              <a:rPr lang="en-US" sz="2000" b="1" dirty="0"/>
              <a:t> birthday on 5 July this year.  Please select the slides you feel are appropriate for your classes.  Notes are included under the slides where appropriate, and all sources referenced.  Slides 2-8 are suitable for primary age children from Y2/3 (with support) to Y6.  Slides 2-12 are suitable for secondary age children up to Y13, particularly from slide 9.</a:t>
            </a:r>
          </a:p>
          <a:p>
            <a:endParaRPr lang="en-US" dirty="0"/>
          </a:p>
          <a:p>
            <a:r>
              <a:rPr lang="en-US" dirty="0"/>
              <a:t>Slide 2-3:  	What is the NHS?</a:t>
            </a:r>
          </a:p>
          <a:p>
            <a:r>
              <a:rPr lang="en-US" dirty="0"/>
              <a:t>Slide 4: 		The NHS as a British Institution, featuring London 2012 Opening Ceremony</a:t>
            </a:r>
          </a:p>
          <a:p>
            <a:r>
              <a:rPr lang="en-US" dirty="0"/>
              <a:t>Slide 5:		What jobs can you think of within the NHS?</a:t>
            </a:r>
          </a:p>
          <a:p>
            <a:r>
              <a:rPr lang="en-US" dirty="0"/>
              <a:t>Slide 6:		Life before and after the NHS, a short case study</a:t>
            </a:r>
          </a:p>
          <a:p>
            <a:r>
              <a:rPr lang="en-US" dirty="0"/>
              <a:t>Slide 7: 		Quiz time!</a:t>
            </a:r>
          </a:p>
          <a:p>
            <a:r>
              <a:rPr lang="en-US" dirty="0"/>
              <a:t>Slide 8:		</a:t>
            </a:r>
            <a:r>
              <a:rPr lang="en-US" dirty="0" err="1"/>
              <a:t>Wordsearch</a:t>
            </a:r>
            <a:r>
              <a:rPr lang="en-US" dirty="0"/>
              <a:t> (printable resource)</a:t>
            </a:r>
          </a:p>
          <a:p>
            <a:r>
              <a:rPr lang="en-US" dirty="0"/>
              <a:t>Slide 9:		International Comparisons – printable reading activity </a:t>
            </a:r>
            <a:r>
              <a:rPr lang="en-US"/>
              <a:t>for secondary 				         students.  </a:t>
            </a:r>
            <a:r>
              <a:rPr lang="en-US" dirty="0"/>
              <a:t>Suggested activity – highlight the positives and negatives.</a:t>
            </a:r>
          </a:p>
          <a:p>
            <a:r>
              <a:rPr lang="en-US" dirty="0"/>
              <a:t>Slide 10:		One NHS, Many Nationalities</a:t>
            </a:r>
          </a:p>
          <a:p>
            <a:r>
              <a:rPr lang="en-US" dirty="0"/>
              <a:t>Slide 11:		A quick look at ‘health tourism’</a:t>
            </a:r>
          </a:p>
          <a:p>
            <a:r>
              <a:rPr lang="en-US" dirty="0"/>
              <a:t>Slide 12:		NHS campaigner groups.  Suggested activity: discussion around why </a:t>
            </a:r>
            <a:br>
              <a:rPr lang="en-US" dirty="0"/>
            </a:br>
            <a:r>
              <a:rPr lang="en-US" dirty="0"/>
              <a:t>			the campaign groups exist and what they may want to achieve.		</a:t>
            </a:r>
          </a:p>
          <a:p>
            <a:endParaRPr lang="en-US" dirty="0"/>
          </a:p>
        </p:txBody>
      </p:sp>
      <p:sp>
        <p:nvSpPr>
          <p:cNvPr id="5" name="Title 1"/>
          <p:cNvSpPr txBox="1">
            <a:spLocks/>
          </p:cNvSpPr>
          <p:nvPr/>
        </p:nvSpPr>
        <p:spPr>
          <a:xfrm>
            <a:off x="0" y="0"/>
            <a:ext cx="9144000" cy="1143000"/>
          </a:xfrm>
          <a:prstGeom prst="rect">
            <a:avLst/>
          </a:prstGeom>
          <a:solidFill>
            <a:schemeClr val="tx2">
              <a:lumMod val="60000"/>
              <a:lumOff val="4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rPr>
              <a:t>Teaching Pack – NHS Birthday 5 July 2017</a:t>
            </a:r>
          </a:p>
        </p:txBody>
      </p:sp>
      <p:sp>
        <p:nvSpPr>
          <p:cNvPr id="6" name="TextBox 5"/>
          <p:cNvSpPr txBox="1"/>
          <p:nvPr/>
        </p:nvSpPr>
        <p:spPr>
          <a:xfrm>
            <a:off x="6793002" y="6448274"/>
            <a:ext cx="2264587" cy="276999"/>
          </a:xfrm>
          <a:prstGeom prst="rect">
            <a:avLst/>
          </a:prstGeom>
          <a:noFill/>
        </p:spPr>
        <p:txBody>
          <a:bodyPr wrap="none" rtlCol="0">
            <a:spAutoFit/>
          </a:bodyPr>
          <a:lstStyle/>
          <a:p>
            <a:r>
              <a:rPr lang="en-US" sz="1200" i="1" dirty="0"/>
              <a:t>©Louise Peace for Hands Off HRI</a:t>
            </a:r>
          </a:p>
        </p:txBody>
      </p:sp>
    </p:spTree>
    <p:extLst>
      <p:ext uri="{BB962C8B-B14F-4D97-AF65-F5344CB8AC3E}">
        <p14:creationId xmlns:p14="http://schemas.microsoft.com/office/powerpoint/2010/main" val="331854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5-12 at 20.07.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57" y="642367"/>
            <a:ext cx="8844290" cy="4196333"/>
          </a:xfrm>
          <a:prstGeom prst="rect">
            <a:avLst/>
          </a:prstGeom>
        </p:spPr>
      </p:pic>
      <p:sp>
        <p:nvSpPr>
          <p:cNvPr id="5" name="Title 1"/>
          <p:cNvSpPr txBox="1">
            <a:spLocks/>
          </p:cNvSpPr>
          <p:nvPr/>
        </p:nvSpPr>
        <p:spPr>
          <a:xfrm>
            <a:off x="0" y="0"/>
            <a:ext cx="9144000" cy="652616"/>
          </a:xfrm>
          <a:prstGeom prst="rect">
            <a:avLst/>
          </a:prstGeom>
          <a:solidFill>
            <a:schemeClr val="tx2">
              <a:lumMod val="60000"/>
              <a:lumOff val="4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rPr>
              <a:t>One NHS, Many Nationalities - Staff</a:t>
            </a:r>
          </a:p>
        </p:txBody>
      </p:sp>
      <p:sp>
        <p:nvSpPr>
          <p:cNvPr id="6" name="TextBox 5"/>
          <p:cNvSpPr txBox="1"/>
          <p:nvPr/>
        </p:nvSpPr>
        <p:spPr>
          <a:xfrm>
            <a:off x="6793002" y="6448274"/>
            <a:ext cx="2264587" cy="276999"/>
          </a:xfrm>
          <a:prstGeom prst="rect">
            <a:avLst/>
          </a:prstGeom>
          <a:noFill/>
        </p:spPr>
        <p:txBody>
          <a:bodyPr wrap="none" rtlCol="0">
            <a:spAutoFit/>
          </a:bodyPr>
          <a:lstStyle/>
          <a:p>
            <a:r>
              <a:rPr lang="en-US" sz="1200" i="1" dirty="0"/>
              <a:t>©Louise Peace for Hands Off HRI</a:t>
            </a:r>
          </a:p>
        </p:txBody>
      </p:sp>
    </p:spTree>
    <p:extLst>
      <p:ext uri="{BB962C8B-B14F-4D97-AF65-F5344CB8AC3E}">
        <p14:creationId xmlns:p14="http://schemas.microsoft.com/office/powerpoint/2010/main" val="328936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407" y="3503821"/>
            <a:ext cx="8873593" cy="523220"/>
          </a:xfrm>
          <a:prstGeom prst="rect">
            <a:avLst/>
          </a:prstGeom>
          <a:noFill/>
        </p:spPr>
        <p:txBody>
          <a:bodyPr wrap="none" rtlCol="0">
            <a:spAutoFit/>
          </a:bodyPr>
          <a:lstStyle/>
          <a:p>
            <a:r>
              <a:rPr lang="en-US" sz="2800" dirty="0">
                <a:hlinkClick r:id="rId3"/>
              </a:rPr>
              <a:t>Visit this website to find out the facts about health tourism.</a:t>
            </a:r>
            <a:endParaRPr lang="en-US" sz="2800" dirty="0"/>
          </a:p>
        </p:txBody>
      </p:sp>
      <p:sp>
        <p:nvSpPr>
          <p:cNvPr id="3" name="Title 1"/>
          <p:cNvSpPr txBox="1">
            <a:spLocks/>
          </p:cNvSpPr>
          <p:nvPr/>
        </p:nvSpPr>
        <p:spPr>
          <a:xfrm>
            <a:off x="0" y="0"/>
            <a:ext cx="9144000" cy="652616"/>
          </a:xfrm>
          <a:prstGeom prst="rect">
            <a:avLst/>
          </a:prstGeom>
          <a:solidFill>
            <a:schemeClr val="tx2">
              <a:lumMod val="60000"/>
              <a:lumOff val="4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rPr>
              <a:t>Health Tourism – Is it really a problem?</a:t>
            </a:r>
          </a:p>
        </p:txBody>
      </p:sp>
      <p:sp>
        <p:nvSpPr>
          <p:cNvPr id="4" name="TextBox 3"/>
          <p:cNvSpPr txBox="1"/>
          <p:nvPr/>
        </p:nvSpPr>
        <p:spPr>
          <a:xfrm>
            <a:off x="656923" y="1197139"/>
            <a:ext cx="7327647" cy="2062103"/>
          </a:xfrm>
          <a:prstGeom prst="rect">
            <a:avLst/>
          </a:prstGeom>
          <a:noFill/>
        </p:spPr>
        <p:txBody>
          <a:bodyPr wrap="none" rtlCol="0">
            <a:spAutoFit/>
          </a:bodyPr>
          <a:lstStyle/>
          <a:p>
            <a:pPr marL="285750" indent="-285750">
              <a:buFont typeface="Arial"/>
              <a:buChar char="•"/>
            </a:pPr>
            <a:r>
              <a:rPr lang="en-US" sz="3200" dirty="0"/>
              <a:t>What do we mean by ‘health tourism’?</a:t>
            </a:r>
          </a:p>
          <a:p>
            <a:endParaRPr lang="en-US" sz="3200" dirty="0"/>
          </a:p>
          <a:p>
            <a:pPr marL="285750" indent="-285750">
              <a:buFont typeface="Arial"/>
              <a:buChar char="•"/>
            </a:pPr>
            <a:r>
              <a:rPr lang="en-US" sz="3200" dirty="0"/>
              <a:t>How much of a problem do you think it is </a:t>
            </a:r>
            <a:br>
              <a:rPr lang="en-US" sz="3200" dirty="0"/>
            </a:br>
            <a:r>
              <a:rPr lang="en-US" sz="3200" dirty="0"/>
              <a:t>for the NHS?</a:t>
            </a:r>
          </a:p>
        </p:txBody>
      </p:sp>
      <p:sp>
        <p:nvSpPr>
          <p:cNvPr id="5" name="Rectangle 4"/>
          <p:cNvSpPr/>
          <p:nvPr/>
        </p:nvSpPr>
        <p:spPr>
          <a:xfrm>
            <a:off x="270407" y="4923249"/>
            <a:ext cx="869293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a:t>Fact check: Health tourism costs 0.3% of NHS spending, vastly less than many people imagine.</a:t>
            </a:r>
          </a:p>
        </p:txBody>
      </p:sp>
      <p:sp>
        <p:nvSpPr>
          <p:cNvPr id="6" name="TextBox 5"/>
          <p:cNvSpPr txBox="1"/>
          <p:nvPr/>
        </p:nvSpPr>
        <p:spPr>
          <a:xfrm>
            <a:off x="6793002" y="6448274"/>
            <a:ext cx="2264587" cy="276999"/>
          </a:xfrm>
          <a:prstGeom prst="rect">
            <a:avLst/>
          </a:prstGeom>
          <a:noFill/>
        </p:spPr>
        <p:txBody>
          <a:bodyPr wrap="none" rtlCol="0">
            <a:spAutoFit/>
          </a:bodyPr>
          <a:lstStyle/>
          <a:p>
            <a:r>
              <a:rPr lang="en-US" sz="1200" i="1" dirty="0"/>
              <a:t>©Louise Peace for Hands Off HRI</a:t>
            </a:r>
          </a:p>
        </p:txBody>
      </p:sp>
    </p:spTree>
    <p:extLst>
      <p:ext uri="{BB962C8B-B14F-4D97-AF65-F5344CB8AC3E}">
        <p14:creationId xmlns:p14="http://schemas.microsoft.com/office/powerpoint/2010/main" val="62360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652616"/>
          </a:xfrm>
          <a:prstGeom prst="rect">
            <a:avLst/>
          </a:prstGeom>
          <a:solidFill>
            <a:schemeClr val="tx2">
              <a:lumMod val="60000"/>
              <a:lumOff val="4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bg1"/>
                </a:solidFill>
              </a:rPr>
              <a:t>Local Campaign Groups</a:t>
            </a:r>
          </a:p>
        </p:txBody>
      </p:sp>
      <p:sp>
        <p:nvSpPr>
          <p:cNvPr id="3" name="TextBox 2"/>
          <p:cNvSpPr txBox="1"/>
          <p:nvPr/>
        </p:nvSpPr>
        <p:spPr>
          <a:xfrm>
            <a:off x="4448025" y="1052985"/>
            <a:ext cx="3709068" cy="584776"/>
          </a:xfrm>
          <a:prstGeom prst="rect">
            <a:avLst/>
          </a:prstGeom>
          <a:noFill/>
        </p:spPr>
        <p:txBody>
          <a:bodyPr wrap="none" rtlCol="0">
            <a:spAutoFit/>
          </a:bodyPr>
          <a:lstStyle/>
          <a:p>
            <a:r>
              <a:rPr lang="en-US" sz="3200" b="1" dirty="0">
                <a:solidFill>
                  <a:srgbClr val="FF0000"/>
                </a:solidFill>
              </a:rPr>
              <a:t>999 Call For The NHS</a:t>
            </a:r>
          </a:p>
        </p:txBody>
      </p:sp>
      <p:sp>
        <p:nvSpPr>
          <p:cNvPr id="4" name="TextBox 3"/>
          <p:cNvSpPr txBox="1"/>
          <p:nvPr/>
        </p:nvSpPr>
        <p:spPr>
          <a:xfrm>
            <a:off x="1499796" y="2478735"/>
            <a:ext cx="3719688" cy="584776"/>
          </a:xfrm>
          <a:prstGeom prst="rect">
            <a:avLst/>
          </a:prstGeom>
          <a:noFill/>
        </p:spPr>
        <p:txBody>
          <a:bodyPr wrap="none" rtlCol="0">
            <a:spAutoFit/>
          </a:bodyPr>
          <a:lstStyle/>
          <a:p>
            <a:r>
              <a:rPr lang="en-US" sz="3200" b="1" dirty="0">
                <a:solidFill>
                  <a:srgbClr val="FF0000"/>
                </a:solidFill>
              </a:rPr>
              <a:t>Keep Our NHS Public</a:t>
            </a:r>
          </a:p>
        </p:txBody>
      </p:sp>
      <p:sp>
        <p:nvSpPr>
          <p:cNvPr id="5" name="TextBox 4"/>
          <p:cNvSpPr txBox="1"/>
          <p:nvPr/>
        </p:nvSpPr>
        <p:spPr>
          <a:xfrm rot="20691194">
            <a:off x="304853" y="1237109"/>
            <a:ext cx="3152726" cy="707886"/>
          </a:xfrm>
          <a:prstGeom prst="rect">
            <a:avLst/>
          </a:prstGeom>
          <a:noFill/>
        </p:spPr>
        <p:txBody>
          <a:bodyPr wrap="none" rtlCol="0">
            <a:spAutoFit/>
          </a:bodyPr>
          <a:lstStyle/>
          <a:p>
            <a:r>
              <a:rPr lang="en-US" sz="4000" b="1" dirty="0">
                <a:solidFill>
                  <a:srgbClr val="FF0000"/>
                </a:solidFill>
              </a:rPr>
              <a:t>Hands Off HRI</a:t>
            </a:r>
          </a:p>
        </p:txBody>
      </p:sp>
      <p:sp>
        <p:nvSpPr>
          <p:cNvPr id="6" name="TextBox 5"/>
          <p:cNvSpPr txBox="1"/>
          <p:nvPr/>
        </p:nvSpPr>
        <p:spPr>
          <a:xfrm>
            <a:off x="942315" y="5608765"/>
            <a:ext cx="7450077" cy="584776"/>
          </a:xfrm>
          <a:prstGeom prst="rect">
            <a:avLst/>
          </a:prstGeom>
          <a:noFill/>
        </p:spPr>
        <p:txBody>
          <a:bodyPr wrap="none" rtlCol="0">
            <a:spAutoFit/>
          </a:bodyPr>
          <a:lstStyle/>
          <a:p>
            <a:r>
              <a:rPr lang="en-US" sz="3200" b="1" dirty="0">
                <a:solidFill>
                  <a:srgbClr val="FF0000"/>
                </a:solidFill>
              </a:rPr>
              <a:t>Save Our Accident &amp; Emergency Dewsbury</a:t>
            </a:r>
          </a:p>
        </p:txBody>
      </p:sp>
      <p:sp>
        <p:nvSpPr>
          <p:cNvPr id="7" name="TextBox 6"/>
          <p:cNvSpPr txBox="1"/>
          <p:nvPr/>
        </p:nvSpPr>
        <p:spPr>
          <a:xfrm rot="589589">
            <a:off x="3609718" y="3685481"/>
            <a:ext cx="4980851" cy="584776"/>
          </a:xfrm>
          <a:prstGeom prst="rect">
            <a:avLst/>
          </a:prstGeom>
          <a:noFill/>
        </p:spPr>
        <p:txBody>
          <a:bodyPr wrap="none" rtlCol="0">
            <a:spAutoFit/>
          </a:bodyPr>
          <a:lstStyle/>
          <a:p>
            <a:r>
              <a:rPr lang="en-US" sz="3200" b="1" dirty="0">
                <a:solidFill>
                  <a:srgbClr val="FF0000"/>
                </a:solidFill>
              </a:rPr>
              <a:t>Let’s Save </a:t>
            </a:r>
            <a:r>
              <a:rPr lang="en-US" sz="3200" b="1" dirty="0" err="1">
                <a:solidFill>
                  <a:srgbClr val="FF0000"/>
                </a:solidFill>
              </a:rPr>
              <a:t>Huddersfield</a:t>
            </a:r>
            <a:r>
              <a:rPr lang="en-US" sz="3200" b="1" dirty="0">
                <a:solidFill>
                  <a:srgbClr val="FF0000"/>
                </a:solidFill>
              </a:rPr>
              <a:t> A&amp;E</a:t>
            </a:r>
          </a:p>
        </p:txBody>
      </p:sp>
      <p:sp>
        <p:nvSpPr>
          <p:cNvPr id="8" name="TextBox 7"/>
          <p:cNvSpPr txBox="1"/>
          <p:nvPr/>
        </p:nvSpPr>
        <p:spPr>
          <a:xfrm>
            <a:off x="736632" y="4713545"/>
            <a:ext cx="5334713" cy="584776"/>
          </a:xfrm>
          <a:prstGeom prst="rect">
            <a:avLst/>
          </a:prstGeom>
          <a:noFill/>
        </p:spPr>
        <p:txBody>
          <a:bodyPr wrap="none" rtlCol="0">
            <a:spAutoFit/>
          </a:bodyPr>
          <a:lstStyle/>
          <a:p>
            <a:r>
              <a:rPr lang="en-US" sz="3200" b="1" dirty="0">
                <a:solidFill>
                  <a:srgbClr val="FF0000"/>
                </a:solidFill>
              </a:rPr>
              <a:t>Save </a:t>
            </a:r>
            <a:r>
              <a:rPr lang="en-US" sz="3200" b="1" dirty="0" err="1">
                <a:solidFill>
                  <a:srgbClr val="FF0000"/>
                </a:solidFill>
              </a:rPr>
              <a:t>Slawit</a:t>
            </a:r>
            <a:r>
              <a:rPr lang="en-US" sz="3200" b="1" dirty="0">
                <a:solidFill>
                  <a:srgbClr val="FF0000"/>
                </a:solidFill>
              </a:rPr>
              <a:t> Health Centre SOS</a:t>
            </a:r>
          </a:p>
        </p:txBody>
      </p:sp>
      <p:sp>
        <p:nvSpPr>
          <p:cNvPr id="9" name="TextBox 8"/>
          <p:cNvSpPr txBox="1"/>
          <p:nvPr/>
        </p:nvSpPr>
        <p:spPr>
          <a:xfrm>
            <a:off x="568491" y="3393094"/>
            <a:ext cx="2791149" cy="584776"/>
          </a:xfrm>
          <a:prstGeom prst="rect">
            <a:avLst/>
          </a:prstGeom>
          <a:noFill/>
        </p:spPr>
        <p:txBody>
          <a:bodyPr wrap="none" rtlCol="0">
            <a:spAutoFit/>
          </a:bodyPr>
          <a:lstStyle/>
          <a:p>
            <a:r>
              <a:rPr lang="en-US" sz="3200" b="1" dirty="0">
                <a:solidFill>
                  <a:srgbClr val="FF0000"/>
                </a:solidFill>
              </a:rPr>
              <a:t>NHS Detectives</a:t>
            </a:r>
          </a:p>
        </p:txBody>
      </p:sp>
      <p:sp>
        <p:nvSpPr>
          <p:cNvPr id="10" name="TextBox 9"/>
          <p:cNvSpPr txBox="1"/>
          <p:nvPr/>
        </p:nvSpPr>
        <p:spPr>
          <a:xfrm>
            <a:off x="6793002" y="6448274"/>
            <a:ext cx="2264587" cy="276999"/>
          </a:xfrm>
          <a:prstGeom prst="rect">
            <a:avLst/>
          </a:prstGeom>
          <a:noFill/>
        </p:spPr>
        <p:txBody>
          <a:bodyPr wrap="none" rtlCol="0">
            <a:spAutoFit/>
          </a:bodyPr>
          <a:lstStyle/>
          <a:p>
            <a:r>
              <a:rPr lang="en-US" sz="1200" i="1" dirty="0"/>
              <a:t>©Louise Peace for Hands Off HRI</a:t>
            </a:r>
          </a:p>
        </p:txBody>
      </p:sp>
      <p:sp>
        <p:nvSpPr>
          <p:cNvPr id="11" name="TextBox 10"/>
          <p:cNvSpPr txBox="1"/>
          <p:nvPr/>
        </p:nvSpPr>
        <p:spPr>
          <a:xfrm>
            <a:off x="3495298" y="1759815"/>
            <a:ext cx="4897094" cy="584776"/>
          </a:xfrm>
          <a:prstGeom prst="rect">
            <a:avLst/>
          </a:prstGeom>
          <a:noFill/>
        </p:spPr>
        <p:txBody>
          <a:bodyPr wrap="none" rtlCol="0">
            <a:spAutoFit/>
          </a:bodyPr>
          <a:lstStyle/>
          <a:p>
            <a:r>
              <a:rPr lang="en-US" sz="3200" b="1" dirty="0">
                <a:solidFill>
                  <a:srgbClr val="FF0000"/>
                </a:solidFill>
              </a:rPr>
              <a:t>Health Campaigns Together</a:t>
            </a:r>
          </a:p>
        </p:txBody>
      </p:sp>
    </p:spTree>
    <p:extLst>
      <p:ext uri="{BB962C8B-B14F-4D97-AF65-F5344CB8AC3E}">
        <p14:creationId xmlns:p14="http://schemas.microsoft.com/office/powerpoint/2010/main" val="426704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9144000" cy="483672"/>
          </a:xfrm>
          <a:prstGeom prst="rect">
            <a:avLst/>
          </a:prstGeom>
          <a:solidFill>
            <a:schemeClr val="tx2">
              <a:lumMod val="60000"/>
              <a:lumOff val="4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pic>
        <p:nvPicPr>
          <p:cNvPr id="5" name="Picture 4" descr="Screen Shot 2017-05-12 at 09.48.16.png"/>
          <p:cNvPicPr>
            <a:picLocks noChangeAspect="1"/>
          </p:cNvPicPr>
          <p:nvPr/>
        </p:nvPicPr>
        <p:blipFill rotWithShape="1">
          <a:blip r:embed="rId3">
            <a:extLst>
              <a:ext uri="{28A0092B-C50C-407E-A947-70E740481C1C}">
                <a14:useLocalDpi xmlns:a14="http://schemas.microsoft.com/office/drawing/2010/main" val="0"/>
              </a:ext>
            </a:extLst>
          </a:blip>
          <a:srcRect l="41093" t="33313" r="1600" b="24299"/>
          <a:stretch/>
        </p:blipFill>
        <p:spPr>
          <a:xfrm>
            <a:off x="4754718" y="483672"/>
            <a:ext cx="4272118" cy="2847746"/>
          </a:xfrm>
          <a:prstGeom prst="rect">
            <a:avLst/>
          </a:prstGeom>
        </p:spPr>
      </p:pic>
      <p:sp>
        <p:nvSpPr>
          <p:cNvPr id="4" name="Rectangle 3">
            <a:hlinkClick r:id="rId4"/>
          </p:cNvPr>
          <p:cNvSpPr/>
          <p:nvPr/>
        </p:nvSpPr>
        <p:spPr>
          <a:xfrm>
            <a:off x="3104778" y="3191575"/>
            <a:ext cx="5936999" cy="369332"/>
          </a:xfrm>
          <a:prstGeom prst="rect">
            <a:avLst/>
          </a:prstGeom>
        </p:spPr>
        <p:txBody>
          <a:bodyPr wrap="square">
            <a:spAutoFit/>
          </a:bodyPr>
          <a:lstStyle/>
          <a:p>
            <a:pPr algn="r"/>
            <a:r>
              <a:rPr lang="en-US" dirty="0">
                <a:hlinkClick r:id="rId5"/>
              </a:rPr>
              <a:t>www.nhs.uk/NHShistory1948</a:t>
            </a:r>
            <a:endParaRPr lang="en-US" dirty="0"/>
          </a:p>
        </p:txBody>
      </p:sp>
      <p:sp>
        <p:nvSpPr>
          <p:cNvPr id="8" name="TextBox 7"/>
          <p:cNvSpPr txBox="1"/>
          <p:nvPr/>
        </p:nvSpPr>
        <p:spPr>
          <a:xfrm>
            <a:off x="2206114" y="-49539"/>
            <a:ext cx="5018296" cy="523220"/>
          </a:xfrm>
          <a:prstGeom prst="rect">
            <a:avLst/>
          </a:prstGeom>
          <a:noFill/>
        </p:spPr>
        <p:txBody>
          <a:bodyPr wrap="none" rtlCol="0">
            <a:spAutoFit/>
          </a:bodyPr>
          <a:lstStyle/>
          <a:p>
            <a:r>
              <a:rPr lang="en-US" sz="2800" b="1" dirty="0">
                <a:solidFill>
                  <a:schemeClr val="bg1"/>
                </a:solidFill>
              </a:rPr>
              <a:t>Celebrating 69 years of the NHS!</a:t>
            </a:r>
          </a:p>
        </p:txBody>
      </p:sp>
      <p:sp>
        <p:nvSpPr>
          <p:cNvPr id="9" name="TextBox 8"/>
          <p:cNvSpPr txBox="1"/>
          <p:nvPr/>
        </p:nvSpPr>
        <p:spPr>
          <a:xfrm>
            <a:off x="241289" y="3810629"/>
            <a:ext cx="8785547" cy="2862322"/>
          </a:xfrm>
          <a:prstGeom prst="rect">
            <a:avLst/>
          </a:prstGeom>
          <a:noFill/>
        </p:spPr>
        <p:txBody>
          <a:bodyPr wrap="square" rtlCol="0">
            <a:spAutoFit/>
          </a:bodyPr>
          <a:lstStyle/>
          <a:p>
            <a:r>
              <a:rPr lang="en-US" sz="2000" dirty="0"/>
              <a:t>On 5 July 1948, the Health Secretary </a:t>
            </a:r>
            <a:r>
              <a:rPr lang="en-US" sz="2000" dirty="0" err="1"/>
              <a:t>Aneurin</a:t>
            </a:r>
            <a:r>
              <a:rPr lang="en-US" sz="2000" dirty="0"/>
              <a:t> Bevan launched the NHS at Park Hospital in Manchester.  It was a very ambitious plan to bring </a:t>
            </a:r>
            <a:r>
              <a:rPr lang="en-US" sz="2000" b="1" dirty="0"/>
              <a:t>good healthcare to everybody</a:t>
            </a:r>
            <a:r>
              <a:rPr lang="en-US" sz="2000" dirty="0"/>
              <a:t>.  For the first time, hospitals, doctors, nurses, pharmacists, opticians and dentists are brought together under one umbrella organisation to provide healthcare services that are </a:t>
            </a:r>
            <a:r>
              <a:rPr lang="en-US" sz="2000" b="1" dirty="0"/>
              <a:t>free</a:t>
            </a:r>
            <a:r>
              <a:rPr lang="en-US" sz="2000" dirty="0"/>
              <a:t> for all.</a:t>
            </a:r>
          </a:p>
          <a:p>
            <a:endParaRPr lang="en-US" sz="2000" dirty="0"/>
          </a:p>
          <a:p>
            <a:r>
              <a:rPr lang="en-US" sz="2000" dirty="0"/>
              <a:t>The central principles are clear: the health service will be available to all and financed entirely from taxation, which is to say that people pay into it according to their means.</a:t>
            </a:r>
          </a:p>
        </p:txBody>
      </p:sp>
      <p:sp>
        <p:nvSpPr>
          <p:cNvPr id="11" name="Rectangle 10"/>
          <p:cNvSpPr/>
          <p:nvPr/>
        </p:nvSpPr>
        <p:spPr>
          <a:xfrm>
            <a:off x="804030" y="767502"/>
            <a:ext cx="5101155"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July 1948</a:t>
            </a:r>
          </a:p>
        </p:txBody>
      </p:sp>
      <p:pic>
        <p:nvPicPr>
          <p:cNvPr id="12" name="Picture 11" descr="2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167" y="364840"/>
            <a:ext cx="3445789" cy="3445789"/>
          </a:xfrm>
          <a:prstGeom prst="rect">
            <a:avLst/>
          </a:prstGeom>
        </p:spPr>
      </p:pic>
      <p:sp>
        <p:nvSpPr>
          <p:cNvPr id="13" name="Rectangle 12"/>
          <p:cNvSpPr/>
          <p:nvPr/>
        </p:nvSpPr>
        <p:spPr>
          <a:xfrm>
            <a:off x="591298" y="1915486"/>
            <a:ext cx="5101155"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NHS </a:t>
            </a:r>
          </a:p>
          <a:p>
            <a:pPr algn="ct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 born!</a:t>
            </a:r>
          </a:p>
        </p:txBody>
      </p:sp>
      <p:sp>
        <p:nvSpPr>
          <p:cNvPr id="14" name="TextBox 13"/>
          <p:cNvSpPr txBox="1"/>
          <p:nvPr/>
        </p:nvSpPr>
        <p:spPr>
          <a:xfrm>
            <a:off x="6793002" y="6448274"/>
            <a:ext cx="2264587" cy="276999"/>
          </a:xfrm>
          <a:prstGeom prst="rect">
            <a:avLst/>
          </a:prstGeom>
          <a:noFill/>
        </p:spPr>
        <p:txBody>
          <a:bodyPr wrap="none" rtlCol="0">
            <a:spAutoFit/>
          </a:bodyPr>
          <a:lstStyle/>
          <a:p>
            <a:r>
              <a:rPr lang="en-US" sz="1200" i="1" dirty="0"/>
              <a:t>©Louise Peace for Hands Off HRI</a:t>
            </a:r>
          </a:p>
        </p:txBody>
      </p:sp>
    </p:spTree>
    <p:extLst>
      <p:ext uri="{BB962C8B-B14F-4D97-AF65-F5344CB8AC3E}">
        <p14:creationId xmlns:p14="http://schemas.microsoft.com/office/powerpoint/2010/main" val="390544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07" y="3633643"/>
            <a:ext cx="2955268" cy="2955268"/>
          </a:xfrm>
          <a:prstGeom prst="rect">
            <a:avLst/>
          </a:prstGeom>
        </p:spPr>
      </p:pic>
      <p:pic>
        <p:nvPicPr>
          <p:cNvPr id="5" name="Picture 4"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77161">
            <a:off x="2798034" y="2875377"/>
            <a:ext cx="4245600" cy="4245600"/>
          </a:xfrm>
          <a:prstGeom prst="rect">
            <a:avLst/>
          </a:prstGeom>
        </p:spPr>
      </p:pic>
      <p:pic>
        <p:nvPicPr>
          <p:cNvPr id="6" name="Picture 5" descr="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276" y="3293598"/>
            <a:ext cx="3429783" cy="3429783"/>
          </a:xfrm>
          <a:prstGeom prst="rect">
            <a:avLst/>
          </a:prstGeom>
        </p:spPr>
      </p:pic>
      <p:sp>
        <p:nvSpPr>
          <p:cNvPr id="9" name="TextBox 8"/>
          <p:cNvSpPr txBox="1"/>
          <p:nvPr/>
        </p:nvSpPr>
        <p:spPr>
          <a:xfrm>
            <a:off x="6793002" y="6448274"/>
            <a:ext cx="2264587" cy="276999"/>
          </a:xfrm>
          <a:prstGeom prst="rect">
            <a:avLst/>
          </a:prstGeom>
          <a:noFill/>
        </p:spPr>
        <p:txBody>
          <a:bodyPr wrap="none" rtlCol="0">
            <a:spAutoFit/>
          </a:bodyPr>
          <a:lstStyle/>
          <a:p>
            <a:r>
              <a:rPr lang="en-US" sz="1200" i="1" dirty="0"/>
              <a:t>©Louise Peace for Hands Off HRI</a:t>
            </a:r>
          </a:p>
        </p:txBody>
      </p:sp>
      <p:sp>
        <p:nvSpPr>
          <p:cNvPr id="10" name="TextBox 9"/>
          <p:cNvSpPr txBox="1"/>
          <p:nvPr/>
        </p:nvSpPr>
        <p:spPr>
          <a:xfrm>
            <a:off x="569919" y="254001"/>
            <a:ext cx="8011603" cy="707886"/>
          </a:xfrm>
          <a:prstGeom prst="rect">
            <a:avLst/>
          </a:prstGeom>
          <a:noFill/>
        </p:spPr>
        <p:txBody>
          <a:bodyPr wrap="none" rtlCol="0">
            <a:spAutoFit/>
          </a:bodyPr>
          <a:lstStyle/>
          <a:p>
            <a:r>
              <a:rPr lang="en-US" sz="3600" b="1" dirty="0"/>
              <a:t>Principles and values </a:t>
            </a:r>
            <a:r>
              <a:rPr lang="en-US" sz="4000" b="1" dirty="0"/>
              <a:t>that</a:t>
            </a:r>
            <a:r>
              <a:rPr lang="en-US" sz="3600" b="1" dirty="0"/>
              <a:t> guide the NHS</a:t>
            </a:r>
          </a:p>
        </p:txBody>
      </p:sp>
      <p:sp>
        <p:nvSpPr>
          <p:cNvPr id="11" name="TextBox 10"/>
          <p:cNvSpPr txBox="1"/>
          <p:nvPr/>
        </p:nvSpPr>
        <p:spPr>
          <a:xfrm>
            <a:off x="569919" y="1075530"/>
            <a:ext cx="7750840" cy="1384995"/>
          </a:xfrm>
          <a:prstGeom prst="rect">
            <a:avLst/>
          </a:prstGeom>
          <a:noFill/>
        </p:spPr>
        <p:txBody>
          <a:bodyPr wrap="none" rtlCol="0">
            <a:spAutoFit/>
          </a:bodyPr>
          <a:lstStyle/>
          <a:p>
            <a:pPr marL="285750" indent="-285750">
              <a:buFont typeface="Arial"/>
              <a:buChar char="•"/>
            </a:pPr>
            <a:r>
              <a:rPr lang="en-US" sz="2800" dirty="0"/>
              <a:t>that it meet the needs of everyone</a:t>
            </a:r>
          </a:p>
          <a:p>
            <a:pPr marL="285750" indent="-285750">
              <a:buFont typeface="Arial"/>
              <a:buChar char="•"/>
            </a:pPr>
            <a:r>
              <a:rPr lang="en-US" sz="2800" dirty="0"/>
              <a:t>that it be free at the point of delivery</a:t>
            </a:r>
          </a:p>
          <a:p>
            <a:pPr marL="285750" indent="-285750">
              <a:buFont typeface="Arial"/>
              <a:buChar char="•"/>
            </a:pPr>
            <a:r>
              <a:rPr lang="en-US" sz="2800" dirty="0"/>
              <a:t>that it be based on clinical need, not ability to pay</a:t>
            </a:r>
          </a:p>
        </p:txBody>
      </p:sp>
    </p:spTree>
    <p:extLst>
      <p:ext uri="{BB962C8B-B14F-4D97-AF65-F5344CB8AC3E}">
        <p14:creationId xmlns:p14="http://schemas.microsoft.com/office/powerpoint/2010/main" val="322880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5-12 at 10.05.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828" y="2760972"/>
            <a:ext cx="8051800" cy="3975100"/>
          </a:xfrm>
          <a:prstGeom prst="rect">
            <a:avLst/>
          </a:prstGeom>
        </p:spPr>
      </p:pic>
      <p:pic>
        <p:nvPicPr>
          <p:cNvPr id="4" name="Picture 3" descr="Screen Shot 2017-05-12 at 10.06.0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004" y="108685"/>
            <a:ext cx="5770791" cy="2774215"/>
          </a:xfrm>
          <a:prstGeom prst="rect">
            <a:avLst/>
          </a:prstGeom>
        </p:spPr>
      </p:pic>
      <p:sp>
        <p:nvSpPr>
          <p:cNvPr id="5" name="TextBox 4"/>
          <p:cNvSpPr txBox="1"/>
          <p:nvPr/>
        </p:nvSpPr>
        <p:spPr>
          <a:xfrm>
            <a:off x="4211777" y="99832"/>
            <a:ext cx="5005213" cy="2677656"/>
          </a:xfrm>
          <a:prstGeom prst="rect">
            <a:avLst/>
          </a:prstGeom>
          <a:noFill/>
        </p:spPr>
        <p:txBody>
          <a:bodyPr wrap="square" rtlCol="0">
            <a:spAutoFit/>
          </a:bodyPr>
          <a:lstStyle/>
          <a:p>
            <a:r>
              <a:rPr lang="en-US" sz="2400" dirty="0"/>
              <a:t>In the UK, we are rightly proud of our NHS.  At the 2012 Olympic Games in London, our National Health Service was celebrated in the opening ceremony.  It was watched by an estimated </a:t>
            </a:r>
            <a:r>
              <a:rPr lang="en-US" sz="2400" b="1" dirty="0"/>
              <a:t>900 million people</a:t>
            </a:r>
            <a:r>
              <a:rPr lang="en-US" sz="2400" dirty="0"/>
              <a:t> around the world. </a:t>
            </a:r>
            <a:endParaRPr lang="en-US" sz="2800" b="1" dirty="0"/>
          </a:p>
        </p:txBody>
      </p:sp>
      <p:pic>
        <p:nvPicPr>
          <p:cNvPr id="6" name="Picture 5" descr="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535" y="4513157"/>
            <a:ext cx="2012710" cy="2012710"/>
          </a:xfrm>
          <a:prstGeom prst="rect">
            <a:avLst/>
          </a:prstGeom>
        </p:spPr>
      </p:pic>
      <p:sp>
        <p:nvSpPr>
          <p:cNvPr id="2" name="Rectangle 1"/>
          <p:cNvSpPr/>
          <p:nvPr/>
        </p:nvSpPr>
        <p:spPr>
          <a:xfrm>
            <a:off x="0" y="6366740"/>
            <a:ext cx="8162491" cy="369332"/>
          </a:xfrm>
          <a:prstGeom prst="rect">
            <a:avLst/>
          </a:prstGeom>
          <a:solidFill>
            <a:schemeClr val="bg1"/>
          </a:solidFill>
        </p:spPr>
        <p:txBody>
          <a:bodyPr wrap="square">
            <a:spAutoFit/>
          </a:bodyPr>
          <a:lstStyle/>
          <a:p>
            <a:r>
              <a:rPr lang="en-US" dirty="0">
                <a:hlinkClick r:id="rId6"/>
              </a:rPr>
              <a:t>NHS segment from London 2012 Olympic Opening Ceremony (Mike Oldfield)</a:t>
            </a:r>
            <a:endParaRPr lang="en-US" dirty="0"/>
          </a:p>
        </p:txBody>
      </p:sp>
      <p:sp>
        <p:nvSpPr>
          <p:cNvPr id="7" name="TextBox 6"/>
          <p:cNvSpPr txBox="1"/>
          <p:nvPr/>
        </p:nvSpPr>
        <p:spPr>
          <a:xfrm>
            <a:off x="245462" y="2853702"/>
            <a:ext cx="2847954" cy="1938992"/>
          </a:xfrm>
          <a:prstGeom prst="rect">
            <a:avLst/>
          </a:prstGeom>
          <a:noFill/>
        </p:spPr>
        <p:txBody>
          <a:bodyPr wrap="square" rtlCol="0">
            <a:spAutoFit/>
          </a:bodyPr>
          <a:lstStyle/>
          <a:p>
            <a:r>
              <a:rPr lang="en-US" sz="2400" b="1" dirty="0"/>
              <a:t>There is no other free at point of use health service like it in the whole of the rest of the world. </a:t>
            </a:r>
          </a:p>
        </p:txBody>
      </p:sp>
      <p:sp>
        <p:nvSpPr>
          <p:cNvPr id="8" name="TextBox 7"/>
          <p:cNvSpPr txBox="1"/>
          <p:nvPr/>
        </p:nvSpPr>
        <p:spPr>
          <a:xfrm>
            <a:off x="7007828" y="6579281"/>
            <a:ext cx="2264587" cy="276999"/>
          </a:xfrm>
          <a:prstGeom prst="rect">
            <a:avLst/>
          </a:prstGeom>
          <a:noFill/>
        </p:spPr>
        <p:txBody>
          <a:bodyPr wrap="none" rtlCol="0">
            <a:spAutoFit/>
          </a:bodyPr>
          <a:lstStyle/>
          <a:p>
            <a:r>
              <a:rPr lang="en-US" sz="1200" i="1" dirty="0"/>
              <a:t>©Louise Peace for Hands Off HRI</a:t>
            </a:r>
          </a:p>
        </p:txBody>
      </p:sp>
    </p:spTree>
    <p:extLst>
      <p:ext uri="{BB962C8B-B14F-4D97-AF65-F5344CB8AC3E}">
        <p14:creationId xmlns:p14="http://schemas.microsoft.com/office/powerpoint/2010/main" val="213599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lumMod val="60000"/>
              <a:lumOff val="40000"/>
            </a:schemeClr>
          </a:solidFill>
        </p:spPr>
        <p:txBody>
          <a:bodyPr>
            <a:noAutofit/>
          </a:bodyPr>
          <a:lstStyle/>
          <a:p>
            <a:r>
              <a:rPr lang="en-US" sz="3600" dirty="0">
                <a:solidFill>
                  <a:schemeClr val="bg1"/>
                </a:solidFill>
              </a:rPr>
              <a:t>How many jobs can you think of </a:t>
            </a:r>
            <a:br>
              <a:rPr lang="en-US" sz="3600" dirty="0">
                <a:solidFill>
                  <a:schemeClr val="bg1"/>
                </a:solidFill>
              </a:rPr>
            </a:br>
            <a:r>
              <a:rPr lang="en-US" sz="3600" dirty="0">
                <a:solidFill>
                  <a:schemeClr val="bg1"/>
                </a:solidFill>
              </a:rPr>
              <a:t>in the NHS?</a:t>
            </a:r>
          </a:p>
        </p:txBody>
      </p:sp>
      <p:sp>
        <p:nvSpPr>
          <p:cNvPr id="3" name="TextBox 2"/>
          <p:cNvSpPr txBox="1"/>
          <p:nvPr/>
        </p:nvSpPr>
        <p:spPr>
          <a:xfrm>
            <a:off x="880354" y="1298461"/>
            <a:ext cx="1344439" cy="584776"/>
          </a:xfrm>
          <a:prstGeom prst="rect">
            <a:avLst/>
          </a:prstGeom>
          <a:noFill/>
        </p:spPr>
        <p:txBody>
          <a:bodyPr wrap="none" rtlCol="0">
            <a:spAutoFit/>
          </a:bodyPr>
          <a:lstStyle/>
          <a:p>
            <a:r>
              <a:rPr lang="en-US" sz="3200" b="1" dirty="0">
                <a:solidFill>
                  <a:srgbClr val="0000FF"/>
                </a:solidFill>
              </a:rPr>
              <a:t>Doctor</a:t>
            </a:r>
            <a:endParaRPr lang="en-US" sz="2400" b="1" dirty="0">
              <a:solidFill>
                <a:srgbClr val="0000FF"/>
              </a:solidFill>
            </a:endParaRPr>
          </a:p>
        </p:txBody>
      </p:sp>
      <p:sp>
        <p:nvSpPr>
          <p:cNvPr id="4" name="TextBox 3"/>
          <p:cNvSpPr txBox="1"/>
          <p:nvPr/>
        </p:nvSpPr>
        <p:spPr>
          <a:xfrm>
            <a:off x="880354" y="1919649"/>
            <a:ext cx="1191352" cy="584776"/>
          </a:xfrm>
          <a:prstGeom prst="rect">
            <a:avLst/>
          </a:prstGeom>
          <a:noFill/>
        </p:spPr>
        <p:txBody>
          <a:bodyPr wrap="none" rtlCol="0">
            <a:spAutoFit/>
          </a:bodyPr>
          <a:lstStyle/>
          <a:p>
            <a:r>
              <a:rPr lang="en-US" sz="3200" b="1" dirty="0">
                <a:solidFill>
                  <a:srgbClr val="0000FF"/>
                </a:solidFill>
              </a:rPr>
              <a:t>Nurse</a:t>
            </a:r>
            <a:endParaRPr lang="en-US" sz="2400" b="1" dirty="0">
              <a:solidFill>
                <a:srgbClr val="0000FF"/>
              </a:solidFill>
            </a:endParaRPr>
          </a:p>
        </p:txBody>
      </p:sp>
      <p:sp>
        <p:nvSpPr>
          <p:cNvPr id="5" name="TextBox 4"/>
          <p:cNvSpPr txBox="1"/>
          <p:nvPr/>
        </p:nvSpPr>
        <p:spPr>
          <a:xfrm>
            <a:off x="6297137" y="1927838"/>
            <a:ext cx="1416373" cy="584776"/>
          </a:xfrm>
          <a:prstGeom prst="rect">
            <a:avLst/>
          </a:prstGeom>
          <a:noFill/>
        </p:spPr>
        <p:txBody>
          <a:bodyPr wrap="none" rtlCol="0">
            <a:spAutoFit/>
          </a:bodyPr>
          <a:lstStyle/>
          <a:p>
            <a:r>
              <a:rPr lang="en-US" sz="3200" b="1" dirty="0">
                <a:solidFill>
                  <a:srgbClr val="0000FF"/>
                </a:solidFill>
              </a:rPr>
              <a:t>Dentist</a:t>
            </a:r>
            <a:endParaRPr lang="en-US" sz="2400" b="1" dirty="0">
              <a:solidFill>
                <a:srgbClr val="0000FF"/>
              </a:solidFill>
            </a:endParaRPr>
          </a:p>
        </p:txBody>
      </p:sp>
      <p:sp>
        <p:nvSpPr>
          <p:cNvPr id="6" name="TextBox 5"/>
          <p:cNvSpPr txBox="1"/>
          <p:nvPr/>
        </p:nvSpPr>
        <p:spPr>
          <a:xfrm>
            <a:off x="7009797" y="1334873"/>
            <a:ext cx="1607331" cy="584776"/>
          </a:xfrm>
          <a:prstGeom prst="rect">
            <a:avLst/>
          </a:prstGeom>
          <a:noFill/>
        </p:spPr>
        <p:txBody>
          <a:bodyPr wrap="none" rtlCol="0">
            <a:spAutoFit/>
          </a:bodyPr>
          <a:lstStyle/>
          <a:p>
            <a:r>
              <a:rPr lang="en-US" sz="3200" b="1" dirty="0">
                <a:solidFill>
                  <a:srgbClr val="0000FF"/>
                </a:solidFill>
              </a:rPr>
              <a:t>Midwife</a:t>
            </a:r>
            <a:endParaRPr lang="en-US" sz="2400" b="1" dirty="0">
              <a:solidFill>
                <a:srgbClr val="0000FF"/>
              </a:solidFill>
            </a:endParaRPr>
          </a:p>
        </p:txBody>
      </p:sp>
      <p:sp>
        <p:nvSpPr>
          <p:cNvPr id="7" name="TextBox 6"/>
          <p:cNvSpPr txBox="1"/>
          <p:nvPr/>
        </p:nvSpPr>
        <p:spPr>
          <a:xfrm>
            <a:off x="2881183" y="1788089"/>
            <a:ext cx="664565" cy="584776"/>
          </a:xfrm>
          <a:prstGeom prst="rect">
            <a:avLst/>
          </a:prstGeom>
          <a:noFill/>
        </p:spPr>
        <p:txBody>
          <a:bodyPr wrap="none" rtlCol="0">
            <a:spAutoFit/>
          </a:bodyPr>
          <a:lstStyle/>
          <a:p>
            <a:r>
              <a:rPr lang="en-US" sz="3200" b="1" dirty="0">
                <a:solidFill>
                  <a:srgbClr val="0000FF"/>
                </a:solidFill>
              </a:rPr>
              <a:t>GP</a:t>
            </a:r>
            <a:endParaRPr lang="en-US" sz="2400" b="1" dirty="0">
              <a:solidFill>
                <a:srgbClr val="0000FF"/>
              </a:solidFill>
            </a:endParaRPr>
          </a:p>
        </p:txBody>
      </p:sp>
      <p:sp>
        <p:nvSpPr>
          <p:cNvPr id="8" name="TextBox 7"/>
          <p:cNvSpPr txBox="1"/>
          <p:nvPr/>
        </p:nvSpPr>
        <p:spPr>
          <a:xfrm>
            <a:off x="3591213" y="1298461"/>
            <a:ext cx="1586692" cy="584776"/>
          </a:xfrm>
          <a:prstGeom prst="rect">
            <a:avLst/>
          </a:prstGeom>
          <a:noFill/>
        </p:spPr>
        <p:txBody>
          <a:bodyPr wrap="none" rtlCol="0">
            <a:spAutoFit/>
          </a:bodyPr>
          <a:lstStyle/>
          <a:p>
            <a:r>
              <a:rPr lang="en-US" sz="3200" b="1" dirty="0">
                <a:solidFill>
                  <a:srgbClr val="0000FF"/>
                </a:solidFill>
              </a:rPr>
              <a:t>Surgeon</a:t>
            </a:r>
            <a:endParaRPr lang="en-US" sz="2400" b="1" dirty="0">
              <a:solidFill>
                <a:srgbClr val="0000FF"/>
              </a:solidFill>
            </a:endParaRPr>
          </a:p>
        </p:txBody>
      </p:sp>
      <p:sp>
        <p:nvSpPr>
          <p:cNvPr id="9" name="TextBox 8"/>
          <p:cNvSpPr txBox="1"/>
          <p:nvPr/>
        </p:nvSpPr>
        <p:spPr>
          <a:xfrm>
            <a:off x="2802185" y="2491654"/>
            <a:ext cx="3647553" cy="584776"/>
          </a:xfrm>
          <a:prstGeom prst="rect">
            <a:avLst/>
          </a:prstGeom>
          <a:noFill/>
        </p:spPr>
        <p:txBody>
          <a:bodyPr wrap="none" rtlCol="0">
            <a:spAutoFit/>
          </a:bodyPr>
          <a:lstStyle/>
          <a:p>
            <a:r>
              <a:rPr lang="en-US" sz="3200" b="1" dirty="0">
                <a:solidFill>
                  <a:srgbClr val="0000FF"/>
                </a:solidFill>
              </a:rPr>
              <a:t>Chemist/Pharmacist</a:t>
            </a:r>
            <a:endParaRPr lang="en-US" sz="2400" b="1" dirty="0">
              <a:solidFill>
                <a:srgbClr val="0000FF"/>
              </a:solidFill>
            </a:endParaRPr>
          </a:p>
        </p:txBody>
      </p:sp>
      <p:sp>
        <p:nvSpPr>
          <p:cNvPr id="10" name="TextBox 9"/>
          <p:cNvSpPr txBox="1"/>
          <p:nvPr/>
        </p:nvSpPr>
        <p:spPr>
          <a:xfrm>
            <a:off x="892711" y="4364610"/>
            <a:ext cx="851515" cy="400110"/>
          </a:xfrm>
          <a:prstGeom prst="rect">
            <a:avLst/>
          </a:prstGeom>
          <a:noFill/>
        </p:spPr>
        <p:txBody>
          <a:bodyPr wrap="none" rtlCol="0">
            <a:spAutoFit/>
          </a:bodyPr>
          <a:lstStyle/>
          <a:p>
            <a:r>
              <a:rPr lang="en-US" sz="2000" dirty="0">
                <a:solidFill>
                  <a:srgbClr val="000090"/>
                </a:solidFill>
              </a:rPr>
              <a:t>Porter</a:t>
            </a:r>
          </a:p>
        </p:txBody>
      </p:sp>
      <p:sp>
        <p:nvSpPr>
          <p:cNvPr id="11" name="TextBox 10"/>
          <p:cNvSpPr txBox="1"/>
          <p:nvPr/>
        </p:nvSpPr>
        <p:spPr>
          <a:xfrm>
            <a:off x="2361457" y="5130991"/>
            <a:ext cx="671979" cy="400110"/>
          </a:xfrm>
          <a:prstGeom prst="rect">
            <a:avLst/>
          </a:prstGeom>
          <a:noFill/>
        </p:spPr>
        <p:txBody>
          <a:bodyPr wrap="none" rtlCol="0">
            <a:spAutoFit/>
          </a:bodyPr>
          <a:lstStyle/>
          <a:p>
            <a:r>
              <a:rPr lang="en-US" sz="2000" dirty="0">
                <a:solidFill>
                  <a:srgbClr val="000090"/>
                </a:solidFill>
              </a:rPr>
              <a:t>Chef</a:t>
            </a:r>
          </a:p>
        </p:txBody>
      </p:sp>
      <p:sp>
        <p:nvSpPr>
          <p:cNvPr id="12" name="TextBox 11"/>
          <p:cNvSpPr txBox="1"/>
          <p:nvPr/>
        </p:nvSpPr>
        <p:spPr>
          <a:xfrm>
            <a:off x="1269737" y="5774057"/>
            <a:ext cx="2434631" cy="400110"/>
          </a:xfrm>
          <a:prstGeom prst="rect">
            <a:avLst/>
          </a:prstGeom>
          <a:noFill/>
        </p:spPr>
        <p:txBody>
          <a:bodyPr wrap="none" rtlCol="0">
            <a:spAutoFit/>
          </a:bodyPr>
          <a:lstStyle/>
          <a:p>
            <a:r>
              <a:rPr lang="en-US" sz="2000" dirty="0">
                <a:solidFill>
                  <a:srgbClr val="008000"/>
                </a:solidFill>
              </a:rPr>
              <a:t>Housekeeper/cleaner</a:t>
            </a:r>
          </a:p>
        </p:txBody>
      </p:sp>
      <p:sp>
        <p:nvSpPr>
          <p:cNvPr id="13" name="TextBox 12"/>
          <p:cNvSpPr txBox="1"/>
          <p:nvPr/>
        </p:nvSpPr>
        <p:spPr>
          <a:xfrm>
            <a:off x="6233167" y="3383611"/>
            <a:ext cx="1480343" cy="400110"/>
          </a:xfrm>
          <a:prstGeom prst="rect">
            <a:avLst/>
          </a:prstGeom>
          <a:noFill/>
        </p:spPr>
        <p:txBody>
          <a:bodyPr wrap="none" rtlCol="0">
            <a:spAutoFit/>
          </a:bodyPr>
          <a:lstStyle/>
          <a:p>
            <a:r>
              <a:rPr lang="en-US" sz="2000" dirty="0">
                <a:solidFill>
                  <a:srgbClr val="FF0000"/>
                </a:solidFill>
              </a:rPr>
              <a:t>Receptionist</a:t>
            </a:r>
          </a:p>
        </p:txBody>
      </p:sp>
      <p:sp>
        <p:nvSpPr>
          <p:cNvPr id="14" name="TextBox 13"/>
          <p:cNvSpPr txBox="1"/>
          <p:nvPr/>
        </p:nvSpPr>
        <p:spPr>
          <a:xfrm>
            <a:off x="2083251" y="4564665"/>
            <a:ext cx="2269196" cy="400110"/>
          </a:xfrm>
          <a:prstGeom prst="rect">
            <a:avLst/>
          </a:prstGeom>
          <a:noFill/>
        </p:spPr>
        <p:txBody>
          <a:bodyPr wrap="none" rtlCol="0">
            <a:spAutoFit/>
          </a:bodyPr>
          <a:lstStyle/>
          <a:p>
            <a:r>
              <a:rPr lang="en-US" sz="2000" dirty="0">
                <a:solidFill>
                  <a:srgbClr val="008000"/>
                </a:solidFill>
              </a:rPr>
              <a:t>Biomedical Scientist</a:t>
            </a:r>
          </a:p>
        </p:txBody>
      </p:sp>
      <p:sp>
        <p:nvSpPr>
          <p:cNvPr id="15" name="TextBox 14"/>
          <p:cNvSpPr txBox="1"/>
          <p:nvPr/>
        </p:nvSpPr>
        <p:spPr>
          <a:xfrm>
            <a:off x="560405" y="3970664"/>
            <a:ext cx="1595309" cy="400110"/>
          </a:xfrm>
          <a:prstGeom prst="rect">
            <a:avLst/>
          </a:prstGeom>
          <a:noFill/>
        </p:spPr>
        <p:txBody>
          <a:bodyPr wrap="none" rtlCol="0">
            <a:spAutoFit/>
          </a:bodyPr>
          <a:lstStyle/>
          <a:p>
            <a:r>
              <a:rPr lang="en-US" sz="2000" dirty="0">
                <a:solidFill>
                  <a:srgbClr val="008000"/>
                </a:solidFill>
              </a:rPr>
              <a:t>Radiographer</a:t>
            </a:r>
          </a:p>
        </p:txBody>
      </p:sp>
      <p:sp>
        <p:nvSpPr>
          <p:cNvPr id="16" name="TextBox 15"/>
          <p:cNvSpPr txBox="1"/>
          <p:nvPr/>
        </p:nvSpPr>
        <p:spPr>
          <a:xfrm>
            <a:off x="3422897" y="6143389"/>
            <a:ext cx="3256170" cy="400110"/>
          </a:xfrm>
          <a:prstGeom prst="rect">
            <a:avLst/>
          </a:prstGeom>
          <a:noFill/>
        </p:spPr>
        <p:txBody>
          <a:bodyPr wrap="none" rtlCol="0">
            <a:spAutoFit/>
          </a:bodyPr>
          <a:lstStyle/>
          <a:p>
            <a:r>
              <a:rPr lang="en-US" sz="2000" dirty="0">
                <a:solidFill>
                  <a:srgbClr val="008000"/>
                </a:solidFill>
              </a:rPr>
              <a:t>Speech &amp; Language Therapist</a:t>
            </a:r>
          </a:p>
        </p:txBody>
      </p:sp>
      <p:sp>
        <p:nvSpPr>
          <p:cNvPr id="17" name="TextBox 16"/>
          <p:cNvSpPr txBox="1"/>
          <p:nvPr/>
        </p:nvSpPr>
        <p:spPr>
          <a:xfrm>
            <a:off x="368326" y="4940161"/>
            <a:ext cx="1802822" cy="400110"/>
          </a:xfrm>
          <a:prstGeom prst="rect">
            <a:avLst/>
          </a:prstGeom>
          <a:noFill/>
        </p:spPr>
        <p:txBody>
          <a:bodyPr wrap="none" rtlCol="0">
            <a:spAutoFit/>
          </a:bodyPr>
          <a:lstStyle/>
          <a:p>
            <a:r>
              <a:rPr lang="en-US" sz="2000" dirty="0">
                <a:solidFill>
                  <a:srgbClr val="E46C0A"/>
                </a:solidFill>
              </a:rPr>
              <a:t>Physiotherapist</a:t>
            </a:r>
          </a:p>
        </p:txBody>
      </p:sp>
      <p:sp>
        <p:nvSpPr>
          <p:cNvPr id="18" name="TextBox 17"/>
          <p:cNvSpPr txBox="1"/>
          <p:nvPr/>
        </p:nvSpPr>
        <p:spPr>
          <a:xfrm>
            <a:off x="2334598" y="4100475"/>
            <a:ext cx="2318413" cy="400110"/>
          </a:xfrm>
          <a:prstGeom prst="rect">
            <a:avLst/>
          </a:prstGeom>
          <a:noFill/>
        </p:spPr>
        <p:txBody>
          <a:bodyPr wrap="none" rtlCol="0">
            <a:spAutoFit/>
          </a:bodyPr>
          <a:lstStyle/>
          <a:p>
            <a:r>
              <a:rPr lang="en-US" sz="2000" dirty="0">
                <a:solidFill>
                  <a:srgbClr val="FF0000"/>
                </a:solidFill>
              </a:rPr>
              <a:t>Healthcare Assistant</a:t>
            </a:r>
          </a:p>
        </p:txBody>
      </p:sp>
      <p:sp>
        <p:nvSpPr>
          <p:cNvPr id="19" name="TextBox 18"/>
          <p:cNvSpPr txBox="1"/>
          <p:nvPr/>
        </p:nvSpPr>
        <p:spPr>
          <a:xfrm>
            <a:off x="5109413" y="4170719"/>
            <a:ext cx="3343584" cy="400110"/>
          </a:xfrm>
          <a:prstGeom prst="rect">
            <a:avLst/>
          </a:prstGeom>
          <a:noFill/>
        </p:spPr>
        <p:txBody>
          <a:bodyPr wrap="none" rtlCol="0">
            <a:spAutoFit/>
          </a:bodyPr>
          <a:lstStyle/>
          <a:p>
            <a:r>
              <a:rPr lang="en-US" sz="2000" dirty="0">
                <a:solidFill>
                  <a:srgbClr val="660066"/>
                </a:solidFill>
              </a:rPr>
              <a:t>Occupational Health Therapist</a:t>
            </a:r>
          </a:p>
        </p:txBody>
      </p:sp>
      <p:sp>
        <p:nvSpPr>
          <p:cNvPr id="20" name="TextBox 19"/>
          <p:cNvSpPr txBox="1"/>
          <p:nvPr/>
        </p:nvSpPr>
        <p:spPr>
          <a:xfrm>
            <a:off x="4560494" y="4570829"/>
            <a:ext cx="1471952" cy="400110"/>
          </a:xfrm>
          <a:prstGeom prst="rect">
            <a:avLst/>
          </a:prstGeom>
          <a:noFill/>
        </p:spPr>
        <p:txBody>
          <a:bodyPr wrap="none" rtlCol="0">
            <a:spAutoFit/>
          </a:bodyPr>
          <a:lstStyle/>
          <a:p>
            <a:r>
              <a:rPr lang="en-US" sz="2000" dirty="0">
                <a:solidFill>
                  <a:srgbClr val="000090"/>
                </a:solidFill>
              </a:rPr>
              <a:t>Psychologist</a:t>
            </a:r>
          </a:p>
        </p:txBody>
      </p:sp>
      <p:sp>
        <p:nvSpPr>
          <p:cNvPr id="21" name="TextBox 20"/>
          <p:cNvSpPr txBox="1"/>
          <p:nvPr/>
        </p:nvSpPr>
        <p:spPr>
          <a:xfrm>
            <a:off x="3575400" y="4946325"/>
            <a:ext cx="1595309" cy="400110"/>
          </a:xfrm>
          <a:prstGeom prst="rect">
            <a:avLst/>
          </a:prstGeom>
          <a:noFill/>
        </p:spPr>
        <p:txBody>
          <a:bodyPr wrap="none" rtlCol="0">
            <a:spAutoFit/>
          </a:bodyPr>
          <a:lstStyle/>
          <a:p>
            <a:r>
              <a:rPr lang="en-US" sz="2000" dirty="0">
                <a:solidFill>
                  <a:srgbClr val="660066"/>
                </a:solidFill>
              </a:rPr>
              <a:t>Radiographer</a:t>
            </a:r>
          </a:p>
        </p:txBody>
      </p:sp>
      <p:sp>
        <p:nvSpPr>
          <p:cNvPr id="22" name="TextBox 21"/>
          <p:cNvSpPr txBox="1"/>
          <p:nvPr/>
        </p:nvSpPr>
        <p:spPr>
          <a:xfrm>
            <a:off x="3241096" y="5455729"/>
            <a:ext cx="1314783" cy="400110"/>
          </a:xfrm>
          <a:prstGeom prst="rect">
            <a:avLst/>
          </a:prstGeom>
          <a:noFill/>
        </p:spPr>
        <p:txBody>
          <a:bodyPr wrap="none" rtlCol="0">
            <a:spAutoFit/>
          </a:bodyPr>
          <a:lstStyle/>
          <a:p>
            <a:r>
              <a:rPr lang="en-US" sz="2000" dirty="0">
                <a:solidFill>
                  <a:srgbClr val="E46C0A"/>
                </a:solidFill>
              </a:rPr>
              <a:t>Consultant</a:t>
            </a:r>
          </a:p>
        </p:txBody>
      </p:sp>
      <p:sp>
        <p:nvSpPr>
          <p:cNvPr id="23" name="TextBox 22"/>
          <p:cNvSpPr txBox="1"/>
          <p:nvPr/>
        </p:nvSpPr>
        <p:spPr>
          <a:xfrm>
            <a:off x="4064131" y="5740501"/>
            <a:ext cx="1120820" cy="400110"/>
          </a:xfrm>
          <a:prstGeom prst="rect">
            <a:avLst/>
          </a:prstGeom>
          <a:noFill/>
        </p:spPr>
        <p:txBody>
          <a:bodyPr wrap="none" rtlCol="0">
            <a:spAutoFit/>
          </a:bodyPr>
          <a:lstStyle/>
          <a:p>
            <a:r>
              <a:rPr lang="en-US" sz="2000" dirty="0">
                <a:solidFill>
                  <a:srgbClr val="000090"/>
                </a:solidFill>
              </a:rPr>
              <a:t>Registrar</a:t>
            </a:r>
          </a:p>
        </p:txBody>
      </p:sp>
      <p:sp>
        <p:nvSpPr>
          <p:cNvPr id="24" name="TextBox 23"/>
          <p:cNvSpPr txBox="1"/>
          <p:nvPr/>
        </p:nvSpPr>
        <p:spPr>
          <a:xfrm>
            <a:off x="6450961" y="4532435"/>
            <a:ext cx="1595309" cy="400110"/>
          </a:xfrm>
          <a:prstGeom prst="rect">
            <a:avLst/>
          </a:prstGeom>
          <a:noFill/>
        </p:spPr>
        <p:txBody>
          <a:bodyPr wrap="none" rtlCol="0">
            <a:spAutoFit/>
          </a:bodyPr>
          <a:lstStyle/>
          <a:p>
            <a:r>
              <a:rPr lang="en-US" sz="2000" dirty="0">
                <a:solidFill>
                  <a:srgbClr val="E46C0A"/>
                </a:solidFill>
              </a:rPr>
              <a:t>Junior Doctor</a:t>
            </a:r>
          </a:p>
        </p:txBody>
      </p:sp>
      <p:sp>
        <p:nvSpPr>
          <p:cNvPr id="25" name="TextBox 24"/>
          <p:cNvSpPr txBox="1"/>
          <p:nvPr/>
        </p:nvSpPr>
        <p:spPr>
          <a:xfrm>
            <a:off x="566059" y="5371169"/>
            <a:ext cx="1543211" cy="400110"/>
          </a:xfrm>
          <a:prstGeom prst="rect">
            <a:avLst/>
          </a:prstGeom>
          <a:noFill/>
        </p:spPr>
        <p:txBody>
          <a:bodyPr wrap="none" rtlCol="0">
            <a:spAutoFit/>
          </a:bodyPr>
          <a:lstStyle/>
          <a:p>
            <a:r>
              <a:rPr lang="en-US" sz="2000" dirty="0" err="1">
                <a:solidFill>
                  <a:srgbClr val="FF0000"/>
                </a:solidFill>
              </a:rPr>
              <a:t>Paediatrician</a:t>
            </a:r>
            <a:endParaRPr lang="en-US" sz="2000" dirty="0">
              <a:solidFill>
                <a:srgbClr val="FF0000"/>
              </a:solidFill>
            </a:endParaRPr>
          </a:p>
        </p:txBody>
      </p:sp>
      <p:sp>
        <p:nvSpPr>
          <p:cNvPr id="27" name="TextBox 26"/>
          <p:cNvSpPr txBox="1"/>
          <p:nvPr/>
        </p:nvSpPr>
        <p:spPr>
          <a:xfrm>
            <a:off x="5193758" y="5493912"/>
            <a:ext cx="2357361" cy="400110"/>
          </a:xfrm>
          <a:prstGeom prst="rect">
            <a:avLst/>
          </a:prstGeom>
          <a:noFill/>
        </p:spPr>
        <p:txBody>
          <a:bodyPr wrap="none" rtlCol="0">
            <a:spAutoFit/>
          </a:bodyPr>
          <a:lstStyle/>
          <a:p>
            <a:r>
              <a:rPr lang="en-US" sz="2000" dirty="0">
                <a:solidFill>
                  <a:srgbClr val="008000"/>
                </a:solidFill>
              </a:rPr>
              <a:t>Mental Health Nurse</a:t>
            </a:r>
          </a:p>
        </p:txBody>
      </p:sp>
      <p:sp>
        <p:nvSpPr>
          <p:cNvPr id="28" name="TextBox 27"/>
          <p:cNvSpPr txBox="1"/>
          <p:nvPr/>
        </p:nvSpPr>
        <p:spPr>
          <a:xfrm>
            <a:off x="7257037" y="5220059"/>
            <a:ext cx="972141" cy="400110"/>
          </a:xfrm>
          <a:prstGeom prst="rect">
            <a:avLst/>
          </a:prstGeom>
          <a:noFill/>
        </p:spPr>
        <p:txBody>
          <a:bodyPr wrap="none" rtlCol="0">
            <a:spAutoFit/>
          </a:bodyPr>
          <a:lstStyle/>
          <a:p>
            <a:r>
              <a:rPr lang="en-US" sz="2000" dirty="0">
                <a:solidFill>
                  <a:srgbClr val="000090"/>
                </a:solidFill>
              </a:rPr>
              <a:t>Matron</a:t>
            </a:r>
          </a:p>
        </p:txBody>
      </p:sp>
      <p:sp>
        <p:nvSpPr>
          <p:cNvPr id="29" name="TextBox 28"/>
          <p:cNvSpPr txBox="1"/>
          <p:nvPr/>
        </p:nvSpPr>
        <p:spPr>
          <a:xfrm>
            <a:off x="6746614" y="5925167"/>
            <a:ext cx="1406580" cy="400110"/>
          </a:xfrm>
          <a:prstGeom prst="rect">
            <a:avLst/>
          </a:prstGeom>
          <a:noFill/>
        </p:spPr>
        <p:txBody>
          <a:bodyPr wrap="none" rtlCol="0">
            <a:spAutoFit/>
          </a:bodyPr>
          <a:lstStyle/>
          <a:p>
            <a:r>
              <a:rPr lang="en-US" sz="2000" dirty="0">
                <a:solidFill>
                  <a:srgbClr val="FF0000"/>
                </a:solidFill>
              </a:rPr>
              <a:t>IT Specialist</a:t>
            </a:r>
          </a:p>
        </p:txBody>
      </p:sp>
      <p:sp>
        <p:nvSpPr>
          <p:cNvPr id="30" name="TextBox 29"/>
          <p:cNvSpPr txBox="1"/>
          <p:nvPr/>
        </p:nvSpPr>
        <p:spPr>
          <a:xfrm>
            <a:off x="309403" y="3448893"/>
            <a:ext cx="1920668" cy="400110"/>
          </a:xfrm>
          <a:prstGeom prst="rect">
            <a:avLst/>
          </a:prstGeom>
          <a:noFill/>
        </p:spPr>
        <p:txBody>
          <a:bodyPr wrap="none" rtlCol="0">
            <a:spAutoFit/>
          </a:bodyPr>
          <a:lstStyle/>
          <a:p>
            <a:r>
              <a:rPr lang="en-US" sz="2000" dirty="0">
                <a:solidFill>
                  <a:schemeClr val="accent6">
                    <a:lumMod val="75000"/>
                  </a:schemeClr>
                </a:solidFill>
              </a:rPr>
              <a:t>Project Manager</a:t>
            </a:r>
          </a:p>
        </p:txBody>
      </p:sp>
      <p:sp>
        <p:nvSpPr>
          <p:cNvPr id="31" name="TextBox 30"/>
          <p:cNvSpPr txBox="1"/>
          <p:nvPr/>
        </p:nvSpPr>
        <p:spPr>
          <a:xfrm>
            <a:off x="2448055" y="3648948"/>
            <a:ext cx="2903509" cy="400110"/>
          </a:xfrm>
          <a:prstGeom prst="rect">
            <a:avLst/>
          </a:prstGeom>
          <a:noFill/>
        </p:spPr>
        <p:txBody>
          <a:bodyPr wrap="none" rtlCol="0">
            <a:spAutoFit/>
          </a:bodyPr>
          <a:lstStyle/>
          <a:p>
            <a:r>
              <a:rPr lang="en-US" sz="2000" dirty="0">
                <a:solidFill>
                  <a:srgbClr val="000090"/>
                </a:solidFill>
              </a:rPr>
              <a:t>Human Resources Advisor</a:t>
            </a:r>
          </a:p>
        </p:txBody>
      </p:sp>
      <p:sp>
        <p:nvSpPr>
          <p:cNvPr id="32" name="TextBox 31"/>
          <p:cNvSpPr txBox="1"/>
          <p:nvPr/>
        </p:nvSpPr>
        <p:spPr>
          <a:xfrm>
            <a:off x="5305621" y="3737554"/>
            <a:ext cx="1475584" cy="400110"/>
          </a:xfrm>
          <a:prstGeom prst="rect">
            <a:avLst/>
          </a:prstGeom>
          <a:noFill/>
        </p:spPr>
        <p:txBody>
          <a:bodyPr wrap="none" rtlCol="0">
            <a:spAutoFit/>
          </a:bodyPr>
          <a:lstStyle/>
          <a:p>
            <a:r>
              <a:rPr lang="en-US" sz="2000" dirty="0">
                <a:solidFill>
                  <a:srgbClr val="E46C0A"/>
                </a:solidFill>
              </a:rPr>
              <a:t>Audio Typist</a:t>
            </a:r>
          </a:p>
        </p:txBody>
      </p:sp>
      <p:sp>
        <p:nvSpPr>
          <p:cNvPr id="33" name="TextBox 32"/>
          <p:cNvSpPr txBox="1"/>
          <p:nvPr/>
        </p:nvSpPr>
        <p:spPr>
          <a:xfrm>
            <a:off x="6971991" y="3742590"/>
            <a:ext cx="2210862" cy="400110"/>
          </a:xfrm>
          <a:prstGeom prst="rect">
            <a:avLst/>
          </a:prstGeom>
          <a:noFill/>
        </p:spPr>
        <p:txBody>
          <a:bodyPr wrap="none" rtlCol="0">
            <a:spAutoFit/>
          </a:bodyPr>
          <a:lstStyle/>
          <a:p>
            <a:r>
              <a:rPr lang="en-US" sz="2000" dirty="0">
                <a:solidFill>
                  <a:srgbClr val="008000"/>
                </a:solidFill>
              </a:rPr>
              <a:t>Bank Administrator</a:t>
            </a:r>
          </a:p>
        </p:txBody>
      </p:sp>
      <p:sp>
        <p:nvSpPr>
          <p:cNvPr id="34" name="TextBox 33"/>
          <p:cNvSpPr txBox="1"/>
          <p:nvPr/>
        </p:nvSpPr>
        <p:spPr>
          <a:xfrm>
            <a:off x="973898" y="6174703"/>
            <a:ext cx="2083849" cy="400110"/>
          </a:xfrm>
          <a:prstGeom prst="rect">
            <a:avLst/>
          </a:prstGeom>
          <a:noFill/>
        </p:spPr>
        <p:txBody>
          <a:bodyPr wrap="none" rtlCol="0">
            <a:spAutoFit/>
          </a:bodyPr>
          <a:lstStyle/>
          <a:p>
            <a:r>
              <a:rPr lang="en-US" sz="2000" dirty="0">
                <a:solidFill>
                  <a:srgbClr val="000090"/>
                </a:solidFill>
              </a:rPr>
              <a:t>Network Manager</a:t>
            </a:r>
          </a:p>
        </p:txBody>
      </p:sp>
      <p:sp>
        <p:nvSpPr>
          <p:cNvPr id="35" name="TextBox 34"/>
          <p:cNvSpPr txBox="1"/>
          <p:nvPr/>
        </p:nvSpPr>
        <p:spPr>
          <a:xfrm>
            <a:off x="5305621" y="4957151"/>
            <a:ext cx="2081845" cy="400110"/>
          </a:xfrm>
          <a:prstGeom prst="rect">
            <a:avLst/>
          </a:prstGeom>
          <a:noFill/>
        </p:spPr>
        <p:txBody>
          <a:bodyPr wrap="none" rtlCol="0">
            <a:spAutoFit/>
          </a:bodyPr>
          <a:lstStyle/>
          <a:p>
            <a:r>
              <a:rPr lang="en-US" sz="2000" dirty="0">
                <a:solidFill>
                  <a:srgbClr val="FF0000"/>
                </a:solidFill>
              </a:rPr>
              <a:t>Personal Assistant</a:t>
            </a:r>
          </a:p>
        </p:txBody>
      </p:sp>
      <p:sp>
        <p:nvSpPr>
          <p:cNvPr id="36" name="TextBox 35"/>
          <p:cNvSpPr txBox="1"/>
          <p:nvPr/>
        </p:nvSpPr>
        <p:spPr>
          <a:xfrm>
            <a:off x="560405" y="2915828"/>
            <a:ext cx="1861933" cy="400110"/>
          </a:xfrm>
          <a:prstGeom prst="rect">
            <a:avLst/>
          </a:prstGeom>
          <a:noFill/>
        </p:spPr>
        <p:txBody>
          <a:bodyPr wrap="none" rtlCol="0">
            <a:spAutoFit/>
          </a:bodyPr>
          <a:lstStyle/>
          <a:p>
            <a:r>
              <a:rPr lang="en-US" sz="2000" dirty="0">
                <a:solidFill>
                  <a:srgbClr val="FF0000"/>
                </a:solidFill>
              </a:rPr>
              <a:t>Admin Assistant</a:t>
            </a:r>
          </a:p>
        </p:txBody>
      </p:sp>
      <p:sp>
        <p:nvSpPr>
          <p:cNvPr id="37" name="TextBox 36"/>
          <p:cNvSpPr txBox="1"/>
          <p:nvPr/>
        </p:nvSpPr>
        <p:spPr>
          <a:xfrm>
            <a:off x="2515478" y="3201980"/>
            <a:ext cx="3544560" cy="400110"/>
          </a:xfrm>
          <a:prstGeom prst="rect">
            <a:avLst/>
          </a:prstGeom>
          <a:noFill/>
        </p:spPr>
        <p:txBody>
          <a:bodyPr wrap="none" rtlCol="0">
            <a:spAutoFit/>
          </a:bodyPr>
          <a:lstStyle/>
          <a:p>
            <a:r>
              <a:rPr lang="en-US" sz="2000" dirty="0">
                <a:solidFill>
                  <a:srgbClr val="008000"/>
                </a:solidFill>
              </a:rPr>
              <a:t>Healthcare Scientist Practitioner</a:t>
            </a:r>
          </a:p>
        </p:txBody>
      </p:sp>
      <p:sp>
        <p:nvSpPr>
          <p:cNvPr id="38" name="TextBox 37"/>
          <p:cNvSpPr txBox="1"/>
          <p:nvPr/>
        </p:nvSpPr>
        <p:spPr>
          <a:xfrm>
            <a:off x="6971991" y="3001925"/>
            <a:ext cx="1057050" cy="400110"/>
          </a:xfrm>
          <a:prstGeom prst="rect">
            <a:avLst/>
          </a:prstGeom>
          <a:noFill/>
        </p:spPr>
        <p:txBody>
          <a:bodyPr wrap="none" rtlCol="0">
            <a:spAutoFit/>
          </a:bodyPr>
          <a:lstStyle/>
          <a:p>
            <a:r>
              <a:rPr lang="en-US" sz="2000" dirty="0">
                <a:solidFill>
                  <a:srgbClr val="660066"/>
                </a:solidFill>
              </a:rPr>
              <a:t>Optician</a:t>
            </a:r>
          </a:p>
        </p:txBody>
      </p:sp>
      <p:sp>
        <p:nvSpPr>
          <p:cNvPr id="40" name="TextBox 39"/>
          <p:cNvSpPr txBox="1"/>
          <p:nvPr/>
        </p:nvSpPr>
        <p:spPr>
          <a:xfrm>
            <a:off x="4115791" y="1883237"/>
            <a:ext cx="1987243" cy="584776"/>
          </a:xfrm>
          <a:prstGeom prst="rect">
            <a:avLst/>
          </a:prstGeom>
          <a:noFill/>
        </p:spPr>
        <p:txBody>
          <a:bodyPr wrap="none" rtlCol="0">
            <a:spAutoFit/>
          </a:bodyPr>
          <a:lstStyle/>
          <a:p>
            <a:r>
              <a:rPr lang="en-US" sz="3200" b="1" dirty="0">
                <a:solidFill>
                  <a:srgbClr val="0000FF"/>
                </a:solidFill>
              </a:rPr>
              <a:t>Paramedic</a:t>
            </a:r>
            <a:endParaRPr lang="en-US" sz="2400" b="1" dirty="0">
              <a:solidFill>
                <a:srgbClr val="0000FF"/>
              </a:solidFill>
            </a:endParaRPr>
          </a:p>
        </p:txBody>
      </p:sp>
      <p:sp>
        <p:nvSpPr>
          <p:cNvPr id="41" name="TextBox 40"/>
          <p:cNvSpPr txBox="1"/>
          <p:nvPr/>
        </p:nvSpPr>
        <p:spPr>
          <a:xfrm>
            <a:off x="6793002" y="6448274"/>
            <a:ext cx="2264587" cy="276999"/>
          </a:xfrm>
          <a:prstGeom prst="rect">
            <a:avLst/>
          </a:prstGeom>
          <a:noFill/>
        </p:spPr>
        <p:txBody>
          <a:bodyPr wrap="none" rtlCol="0">
            <a:spAutoFit/>
          </a:bodyPr>
          <a:lstStyle/>
          <a:p>
            <a:r>
              <a:rPr lang="en-US" sz="1200" i="1" dirty="0"/>
              <a:t>©Louise Peace for Hands Off HRI</a:t>
            </a:r>
          </a:p>
        </p:txBody>
      </p:sp>
    </p:spTree>
    <p:extLst>
      <p:ext uri="{BB962C8B-B14F-4D97-AF65-F5344CB8AC3E}">
        <p14:creationId xmlns:p14="http://schemas.microsoft.com/office/powerpoint/2010/main" val="423677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dissolve">
                                      <p:cBhvr>
                                        <p:cTn id="60" dur="500"/>
                                        <p:tgtEl>
                                          <p:spTgt spid="17"/>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dissolve">
                                      <p:cBhvr>
                                        <p:cTn id="63" dur="500"/>
                                        <p:tgtEl>
                                          <p:spTgt spid="1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dissolve">
                                      <p:cBhvr>
                                        <p:cTn id="66" dur="500"/>
                                        <p:tgtEl>
                                          <p:spTgt spid="19"/>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dissolve">
                                      <p:cBhvr>
                                        <p:cTn id="69" dur="500"/>
                                        <p:tgtEl>
                                          <p:spTgt spid="20"/>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dissolve">
                                      <p:cBhvr>
                                        <p:cTn id="75" dur="500"/>
                                        <p:tgtEl>
                                          <p:spTgt spid="2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dissolve">
                                      <p:cBhvr>
                                        <p:cTn id="78" dur="500"/>
                                        <p:tgtEl>
                                          <p:spTgt spid="23"/>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dissolve">
                                      <p:cBhvr>
                                        <p:cTn id="81" dur="500"/>
                                        <p:tgtEl>
                                          <p:spTgt spid="24"/>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dissolve">
                                      <p:cBhvr>
                                        <p:cTn id="84" dur="500"/>
                                        <p:tgtEl>
                                          <p:spTgt spid="25"/>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dissolve">
                                      <p:cBhvr>
                                        <p:cTn id="87" dur="500"/>
                                        <p:tgtEl>
                                          <p:spTgt spid="27"/>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dissolve">
                                      <p:cBhvr>
                                        <p:cTn id="90" dur="500"/>
                                        <p:tgtEl>
                                          <p:spTgt spid="28"/>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dissolve">
                                      <p:cBhvr>
                                        <p:cTn id="93" dur="500"/>
                                        <p:tgtEl>
                                          <p:spTgt spid="29"/>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dissolve">
                                      <p:cBhvr>
                                        <p:cTn id="96" dur="500"/>
                                        <p:tgtEl>
                                          <p:spTgt spid="30"/>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dissolve">
                                      <p:cBhvr>
                                        <p:cTn id="99" dur="500"/>
                                        <p:tgtEl>
                                          <p:spTgt spid="31"/>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dissolve">
                                      <p:cBhvr>
                                        <p:cTn id="102" dur="500"/>
                                        <p:tgtEl>
                                          <p:spTgt spid="32"/>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dissolve">
                                      <p:cBhvr>
                                        <p:cTn id="105" dur="500"/>
                                        <p:tgtEl>
                                          <p:spTgt spid="33"/>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dissolve">
                                      <p:cBhvr>
                                        <p:cTn id="108" dur="500"/>
                                        <p:tgtEl>
                                          <p:spTgt spid="34"/>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dissolve">
                                      <p:cBhvr>
                                        <p:cTn id="111" dur="500"/>
                                        <p:tgtEl>
                                          <p:spTgt spid="35"/>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dissolve">
                                      <p:cBhvr>
                                        <p:cTn id="114" dur="500"/>
                                        <p:tgtEl>
                                          <p:spTgt spid="36"/>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dissolve">
                                      <p:cBhvr>
                                        <p:cTn id="117" dur="500"/>
                                        <p:tgtEl>
                                          <p:spTgt spid="37"/>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dissolve">
                                      <p:cBhvr>
                                        <p:cTn id="1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7" grpId="0"/>
      <p:bldP spid="28" grpId="0"/>
      <p:bldP spid="29" grpId="0"/>
      <p:bldP spid="30" grpId="0"/>
      <p:bldP spid="31" grpId="0"/>
      <p:bldP spid="32" grpId="0"/>
      <p:bldP spid="33" grpId="0"/>
      <p:bldP spid="34" grpId="0"/>
      <p:bldP spid="35" grpId="0"/>
      <p:bldP spid="36" grpId="0"/>
      <p:bldP spid="37" grpId="0"/>
      <p:bldP spid="38"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455" y="140719"/>
            <a:ext cx="8713360" cy="6401751"/>
          </a:xfrm>
          <a:prstGeom prst="rect">
            <a:avLst/>
          </a:prstGeom>
        </p:spPr>
        <p:txBody>
          <a:bodyPr wrap="square">
            <a:spAutoFit/>
          </a:bodyPr>
          <a:lstStyle/>
          <a:p>
            <a:endParaRPr lang="en-US" sz="1000" dirty="0"/>
          </a:p>
          <a:p>
            <a:endParaRPr lang="en-US" sz="1000" dirty="0"/>
          </a:p>
          <a:p>
            <a:endParaRPr lang="en-US" sz="1000" dirty="0"/>
          </a:p>
          <a:p>
            <a:r>
              <a:rPr lang="en-US" sz="1600" i="1" dirty="0">
                <a:solidFill>
                  <a:srgbClr val="FF0000"/>
                </a:solidFill>
              </a:rPr>
              <a:t>My nan is 95 years old. She was 32 when the NHS was founded. I asked her to tell me about her experiences of Britain before and after a National Health Service. This is what she told me.</a:t>
            </a:r>
          </a:p>
          <a:p>
            <a:endParaRPr lang="en-US" sz="1200" dirty="0"/>
          </a:p>
          <a:p>
            <a:r>
              <a:rPr lang="en-US" sz="2400" dirty="0"/>
              <a:t>When we were little, you had to pay to see the doctor. He’d give you a treatment, then a bill. Lots of people didn’t go because they couldn’t afford it – you only really used the doctor if it was something serious. I remember my twin sister, Gladys, had a bad leg and she didn’t go to school for a year. She never saw a doctor – it was too expensive. We’d try and cure ourselves instead. Everybody had a home remedy for something. Doctors were different too: they didn’t care for you like they do now. Our doctor was a mean and snappy man. I had to get some medicine for my grandmother when she was ill once. He told me, ‘it’s not a doctor you need. It’s a vicar.’ I dreaded going to see him after that. My granddad didn’t have teeth or glasses, even though he had bad eyesight. He just couldn’t afford it. It was the same for everyone who was poor: if you couldn’t afford it, you didn’t get it.</a:t>
            </a:r>
          </a:p>
        </p:txBody>
      </p:sp>
      <p:sp>
        <p:nvSpPr>
          <p:cNvPr id="3" name="Title 1"/>
          <p:cNvSpPr txBox="1">
            <a:spLocks/>
          </p:cNvSpPr>
          <p:nvPr/>
        </p:nvSpPr>
        <p:spPr>
          <a:xfrm>
            <a:off x="0" y="-10249"/>
            <a:ext cx="9144000" cy="652616"/>
          </a:xfrm>
          <a:prstGeom prst="rect">
            <a:avLst/>
          </a:prstGeom>
          <a:solidFill>
            <a:schemeClr val="tx2">
              <a:lumMod val="60000"/>
              <a:lumOff val="4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4" name="TextBox 3"/>
          <p:cNvSpPr txBox="1"/>
          <p:nvPr/>
        </p:nvSpPr>
        <p:spPr>
          <a:xfrm>
            <a:off x="1868587" y="-63667"/>
            <a:ext cx="5671945" cy="584776"/>
          </a:xfrm>
          <a:prstGeom prst="rect">
            <a:avLst/>
          </a:prstGeom>
          <a:noFill/>
        </p:spPr>
        <p:txBody>
          <a:bodyPr wrap="none" rtlCol="0">
            <a:spAutoFit/>
          </a:bodyPr>
          <a:lstStyle/>
          <a:p>
            <a:r>
              <a:rPr lang="en-US" sz="3200" b="1" dirty="0">
                <a:solidFill>
                  <a:srgbClr val="FFFFFF"/>
                </a:solidFill>
              </a:rPr>
              <a:t>Britain before and after the NHS</a:t>
            </a:r>
          </a:p>
        </p:txBody>
      </p:sp>
      <p:sp>
        <p:nvSpPr>
          <p:cNvPr id="5" name="TextBox 4"/>
          <p:cNvSpPr txBox="1"/>
          <p:nvPr/>
        </p:nvSpPr>
        <p:spPr>
          <a:xfrm>
            <a:off x="8407185" y="248187"/>
            <a:ext cx="723275" cy="369332"/>
          </a:xfrm>
          <a:prstGeom prst="rect">
            <a:avLst/>
          </a:prstGeom>
          <a:noFill/>
        </p:spPr>
        <p:txBody>
          <a:bodyPr wrap="none" rtlCol="0">
            <a:spAutoFit/>
          </a:bodyPr>
          <a:lstStyle/>
          <a:p>
            <a:r>
              <a:rPr lang="en-US" b="1" dirty="0">
                <a:solidFill>
                  <a:schemeClr val="bg1"/>
                </a:solidFill>
              </a:rPr>
              <a:t>1 of 2</a:t>
            </a:r>
          </a:p>
        </p:txBody>
      </p:sp>
      <p:sp>
        <p:nvSpPr>
          <p:cNvPr id="6" name="TextBox 5"/>
          <p:cNvSpPr txBox="1"/>
          <p:nvPr/>
        </p:nvSpPr>
        <p:spPr>
          <a:xfrm>
            <a:off x="6793002" y="6448274"/>
            <a:ext cx="2264587" cy="276999"/>
          </a:xfrm>
          <a:prstGeom prst="rect">
            <a:avLst/>
          </a:prstGeom>
          <a:noFill/>
        </p:spPr>
        <p:txBody>
          <a:bodyPr wrap="none" rtlCol="0">
            <a:spAutoFit/>
          </a:bodyPr>
          <a:lstStyle/>
          <a:p>
            <a:r>
              <a:rPr lang="en-US" sz="1200" i="1" dirty="0"/>
              <a:t>©Louise Peace for Hands Off HRI</a:t>
            </a:r>
          </a:p>
        </p:txBody>
      </p:sp>
    </p:spTree>
    <p:extLst>
      <p:ext uri="{BB962C8B-B14F-4D97-AF65-F5344CB8AC3E}">
        <p14:creationId xmlns:p14="http://schemas.microsoft.com/office/powerpoint/2010/main" val="194925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0657" y="2301192"/>
            <a:ext cx="1383072" cy="20748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ectangle 8"/>
          <p:cNvSpPr/>
          <p:nvPr/>
        </p:nvSpPr>
        <p:spPr>
          <a:xfrm>
            <a:off x="540656" y="3522453"/>
            <a:ext cx="3055333" cy="2875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ectangle 9"/>
          <p:cNvSpPr/>
          <p:nvPr/>
        </p:nvSpPr>
        <p:spPr>
          <a:xfrm>
            <a:off x="540655" y="4792510"/>
            <a:ext cx="2137477" cy="22772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p:cNvSpPr/>
          <p:nvPr/>
        </p:nvSpPr>
        <p:spPr>
          <a:xfrm>
            <a:off x="4817130" y="2093707"/>
            <a:ext cx="1545006" cy="20748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Rectangle 11"/>
          <p:cNvSpPr/>
          <p:nvPr/>
        </p:nvSpPr>
        <p:spPr>
          <a:xfrm>
            <a:off x="4817129" y="3107484"/>
            <a:ext cx="1545007" cy="24999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Rectangle 12"/>
          <p:cNvSpPr/>
          <p:nvPr/>
        </p:nvSpPr>
        <p:spPr>
          <a:xfrm>
            <a:off x="4590808" y="5020235"/>
            <a:ext cx="3858511" cy="51407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p:cNvSpPr txBox="1">
            <a:spLocks/>
          </p:cNvSpPr>
          <p:nvPr/>
        </p:nvSpPr>
        <p:spPr>
          <a:xfrm>
            <a:off x="0" y="-1"/>
            <a:ext cx="9144000" cy="1282633"/>
          </a:xfrm>
          <a:prstGeom prst="rect">
            <a:avLst/>
          </a:prstGeom>
          <a:solidFill>
            <a:schemeClr val="tx2">
              <a:lumMod val="60000"/>
              <a:lumOff val="4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3" name="TextBox 2"/>
          <p:cNvSpPr txBox="1"/>
          <p:nvPr/>
        </p:nvSpPr>
        <p:spPr>
          <a:xfrm>
            <a:off x="3419963" y="-51609"/>
            <a:ext cx="2208056" cy="1200329"/>
          </a:xfrm>
          <a:prstGeom prst="rect">
            <a:avLst/>
          </a:prstGeom>
          <a:noFill/>
        </p:spPr>
        <p:txBody>
          <a:bodyPr wrap="none" rtlCol="0">
            <a:spAutoFit/>
          </a:bodyPr>
          <a:lstStyle/>
          <a:p>
            <a:r>
              <a:rPr lang="en-US" sz="7200" b="1" dirty="0">
                <a:solidFill>
                  <a:schemeClr val="bg1"/>
                </a:solidFill>
              </a:rPr>
              <a:t>Quiz!</a:t>
            </a:r>
          </a:p>
        </p:txBody>
      </p:sp>
      <p:sp>
        <p:nvSpPr>
          <p:cNvPr id="5" name="Content Placeholder 4"/>
          <p:cNvSpPr>
            <a:spLocks noGrp="1"/>
          </p:cNvSpPr>
          <p:nvPr>
            <p:ph sz="half" idx="1"/>
          </p:nvPr>
        </p:nvSpPr>
        <p:spPr>
          <a:xfrm>
            <a:off x="0" y="1237809"/>
            <a:ext cx="4249808" cy="5382030"/>
          </a:xfrm>
        </p:spPr>
        <p:txBody>
          <a:bodyPr>
            <a:normAutofit fontScale="92500" lnSpcReduction="10000"/>
          </a:bodyPr>
          <a:lstStyle/>
          <a:p>
            <a:pPr marL="457200" indent="-457200">
              <a:buFont typeface="+mj-lt"/>
              <a:buAutoNum type="arabicPeriod"/>
            </a:pPr>
            <a:r>
              <a:rPr lang="en-US" sz="2400" dirty="0"/>
              <a:t>The NHS was founded on 5 July</a:t>
            </a:r>
            <a:br>
              <a:rPr lang="en-US" sz="2400" dirty="0"/>
            </a:br>
            <a:r>
              <a:rPr lang="en-US" sz="2400" dirty="0"/>
              <a:t>a. 1928</a:t>
            </a:r>
            <a:br>
              <a:rPr lang="en-US" sz="2400" dirty="0"/>
            </a:br>
            <a:r>
              <a:rPr lang="en-US" sz="2400" dirty="0"/>
              <a:t>b. 1975</a:t>
            </a:r>
            <a:br>
              <a:rPr lang="en-US" sz="2400" dirty="0"/>
            </a:br>
            <a:r>
              <a:rPr lang="en-US" sz="2400" dirty="0"/>
              <a:t>c. 1948</a:t>
            </a:r>
            <a:br>
              <a:rPr lang="en-US" sz="2400" dirty="0"/>
            </a:br>
            <a:endParaRPr lang="en-US" sz="2400" dirty="0"/>
          </a:p>
          <a:p>
            <a:pPr marL="457200" indent="-457200">
              <a:buFont typeface="+mj-lt"/>
              <a:buAutoNum type="arabicPeriod"/>
            </a:pPr>
            <a:r>
              <a:rPr lang="en-US" sz="2400" dirty="0"/>
              <a:t>It stands for:</a:t>
            </a:r>
            <a:br>
              <a:rPr lang="en-US" sz="2400" dirty="0"/>
            </a:br>
            <a:r>
              <a:rPr lang="en-US" sz="2400" dirty="0"/>
              <a:t>a. Natural Health Service</a:t>
            </a:r>
            <a:br>
              <a:rPr lang="en-US" sz="2400" dirty="0"/>
            </a:br>
            <a:r>
              <a:rPr lang="en-US" sz="2400" dirty="0"/>
              <a:t>b. National Health Service</a:t>
            </a:r>
            <a:br>
              <a:rPr lang="en-US" sz="2400" dirty="0"/>
            </a:br>
            <a:r>
              <a:rPr lang="en-US" sz="2400" dirty="0"/>
              <a:t>c. National Health Situation</a:t>
            </a:r>
            <a:br>
              <a:rPr lang="en-US" sz="2400" dirty="0"/>
            </a:br>
            <a:endParaRPr lang="en-US" sz="2400" dirty="0"/>
          </a:p>
          <a:p>
            <a:pPr marL="457200" indent="-457200">
              <a:buFont typeface="+mj-lt"/>
              <a:buAutoNum type="arabicPeriod"/>
            </a:pPr>
            <a:r>
              <a:rPr lang="en-US" sz="2400" dirty="0"/>
              <a:t>It was founded by:</a:t>
            </a:r>
            <a:br>
              <a:rPr lang="en-US" sz="2400" dirty="0"/>
            </a:br>
            <a:r>
              <a:rPr lang="en-US" sz="2400" dirty="0"/>
              <a:t>a. </a:t>
            </a:r>
            <a:r>
              <a:rPr lang="en-US" sz="2400" dirty="0" err="1"/>
              <a:t>Aneurin</a:t>
            </a:r>
            <a:r>
              <a:rPr lang="en-US" sz="2400" dirty="0"/>
              <a:t> Bevan</a:t>
            </a:r>
            <a:br>
              <a:rPr lang="en-US" sz="2400" dirty="0"/>
            </a:br>
            <a:r>
              <a:rPr lang="en-US" sz="2400" dirty="0"/>
              <a:t>b. The Queen</a:t>
            </a:r>
            <a:br>
              <a:rPr lang="en-US" sz="2400" dirty="0"/>
            </a:br>
            <a:r>
              <a:rPr lang="en-US" sz="2400" dirty="0"/>
              <a:t>c. Theresa May</a:t>
            </a:r>
            <a:br>
              <a:rPr lang="en-US" sz="2400" dirty="0"/>
            </a:br>
            <a:br>
              <a:rPr lang="en-US" sz="2400" dirty="0"/>
            </a:br>
            <a:endParaRPr lang="en-US" sz="2400" dirty="0"/>
          </a:p>
          <a:p>
            <a:endParaRPr lang="en-US" sz="2400" dirty="0"/>
          </a:p>
        </p:txBody>
      </p:sp>
      <p:sp>
        <p:nvSpPr>
          <p:cNvPr id="7" name="Content Placeholder 4"/>
          <p:cNvSpPr>
            <a:spLocks noGrp="1"/>
          </p:cNvSpPr>
          <p:nvPr>
            <p:ph sz="half" idx="1"/>
          </p:nvPr>
        </p:nvSpPr>
        <p:spPr>
          <a:xfrm>
            <a:off x="4249808" y="1373688"/>
            <a:ext cx="5259294" cy="5382030"/>
          </a:xfrm>
        </p:spPr>
        <p:txBody>
          <a:bodyPr>
            <a:normAutofit fontScale="77500" lnSpcReduction="20000"/>
          </a:bodyPr>
          <a:lstStyle/>
          <a:p>
            <a:pPr marL="457200" indent="-457200">
              <a:buFont typeface="+mj-lt"/>
              <a:buAutoNum type="arabicPeriod" startAt="4"/>
            </a:pPr>
            <a:r>
              <a:rPr lang="en-US" sz="2400" dirty="0"/>
              <a:t>It is paid for by means of:</a:t>
            </a:r>
            <a:br>
              <a:rPr lang="en-US" sz="2400" dirty="0"/>
            </a:br>
            <a:r>
              <a:rPr lang="en-US" sz="2400" dirty="0"/>
              <a:t>a. donations / fundraising</a:t>
            </a:r>
            <a:br>
              <a:rPr lang="en-US" sz="2400" dirty="0"/>
            </a:br>
            <a:r>
              <a:rPr lang="en-US" sz="2400" dirty="0"/>
              <a:t>b. the national lottery</a:t>
            </a:r>
            <a:br>
              <a:rPr lang="en-US" sz="2400" dirty="0"/>
            </a:br>
            <a:r>
              <a:rPr lang="en-US" sz="2400" dirty="0"/>
              <a:t>c. taxation</a:t>
            </a:r>
            <a:br>
              <a:rPr lang="en-US" sz="2400" dirty="0"/>
            </a:br>
            <a:endParaRPr lang="en-US" sz="2400" dirty="0"/>
          </a:p>
          <a:p>
            <a:pPr marL="457200" indent="-457200">
              <a:buFont typeface="+mj-lt"/>
              <a:buAutoNum type="arabicPeriod" startAt="4"/>
            </a:pPr>
            <a:r>
              <a:rPr lang="en-US" sz="2400" dirty="0"/>
              <a:t>The correct spelling is:</a:t>
            </a:r>
            <a:br>
              <a:rPr lang="en-US" sz="2400" dirty="0"/>
            </a:br>
            <a:r>
              <a:rPr lang="en-US" sz="2400" dirty="0"/>
              <a:t>a. </a:t>
            </a:r>
            <a:r>
              <a:rPr lang="en-US" sz="2400" dirty="0" err="1"/>
              <a:t>Pharmasist</a:t>
            </a:r>
            <a:br>
              <a:rPr lang="en-US" sz="2400" dirty="0"/>
            </a:br>
            <a:r>
              <a:rPr lang="en-US" sz="2400" dirty="0"/>
              <a:t>b. Pharmacist</a:t>
            </a:r>
            <a:br>
              <a:rPr lang="en-US" sz="2400" dirty="0"/>
            </a:br>
            <a:r>
              <a:rPr lang="en-US" sz="2400" dirty="0"/>
              <a:t>c. </a:t>
            </a:r>
            <a:r>
              <a:rPr lang="en-US" sz="2400" dirty="0" err="1"/>
              <a:t>Pharmecist</a:t>
            </a:r>
            <a:br>
              <a:rPr lang="en-US" sz="2400" dirty="0"/>
            </a:br>
            <a:endParaRPr lang="en-US" sz="2400" dirty="0"/>
          </a:p>
          <a:p>
            <a:pPr marL="457200" indent="-457200">
              <a:buFont typeface="+mj-lt"/>
              <a:buAutoNum type="arabicPeriod" startAt="4"/>
            </a:pPr>
            <a:r>
              <a:rPr lang="en-US" sz="2400" i="1" dirty="0"/>
              <a:t>Choose the </a:t>
            </a:r>
            <a:r>
              <a:rPr lang="en-US" sz="2400" b="1" i="1" dirty="0">
                <a:solidFill>
                  <a:srgbClr val="FF0000"/>
                </a:solidFill>
              </a:rPr>
              <a:t>incorrect</a:t>
            </a:r>
            <a:r>
              <a:rPr lang="en-US" sz="2400" i="1" dirty="0"/>
              <a:t> answer.</a:t>
            </a:r>
            <a:br>
              <a:rPr lang="en-US" sz="2400" i="1" dirty="0"/>
            </a:br>
            <a:br>
              <a:rPr lang="en-US" sz="2400" i="1" dirty="0"/>
            </a:br>
            <a:r>
              <a:rPr lang="en-US" sz="2400" dirty="0"/>
              <a:t>Before the NHS, people</a:t>
            </a:r>
            <a:br>
              <a:rPr lang="en-US" sz="2400" dirty="0"/>
            </a:br>
            <a:r>
              <a:rPr lang="en-US" sz="2400" dirty="0"/>
              <a:t>a. had to have enough money to pay to see a doctor</a:t>
            </a:r>
            <a:br>
              <a:rPr lang="en-US" sz="2400" dirty="0"/>
            </a:br>
            <a:br>
              <a:rPr lang="en-US" sz="2400" dirty="0"/>
            </a:br>
            <a:r>
              <a:rPr lang="en-US" sz="2400" dirty="0"/>
              <a:t>b.  could see a doctor when they wanted</a:t>
            </a:r>
            <a:br>
              <a:rPr lang="en-US" sz="2400" dirty="0"/>
            </a:br>
            <a:br>
              <a:rPr lang="en-US" sz="2400" dirty="0"/>
            </a:br>
            <a:r>
              <a:rPr lang="en-US" sz="2400" dirty="0"/>
              <a:t>c. were much more likely to die of disease and poor healthcare</a:t>
            </a:r>
            <a:br>
              <a:rPr lang="en-US" sz="2400" dirty="0"/>
            </a:br>
            <a:br>
              <a:rPr lang="en-US" sz="2400" dirty="0"/>
            </a:br>
            <a:endParaRPr lang="en-US" sz="2400" dirty="0"/>
          </a:p>
          <a:p>
            <a:pPr marL="457200" indent="-457200">
              <a:buFont typeface="+mj-lt"/>
              <a:buAutoNum type="arabicPeriod" startAt="4"/>
            </a:pPr>
            <a:endParaRPr lang="en-US" sz="2400" dirty="0"/>
          </a:p>
          <a:p>
            <a:endParaRPr lang="en-US" sz="2400" dirty="0"/>
          </a:p>
        </p:txBody>
      </p:sp>
      <p:sp>
        <p:nvSpPr>
          <p:cNvPr id="14" name="TextBox 13"/>
          <p:cNvSpPr txBox="1"/>
          <p:nvPr/>
        </p:nvSpPr>
        <p:spPr>
          <a:xfrm>
            <a:off x="6793002" y="6448274"/>
            <a:ext cx="2264587" cy="276999"/>
          </a:xfrm>
          <a:prstGeom prst="rect">
            <a:avLst/>
          </a:prstGeom>
          <a:noFill/>
        </p:spPr>
        <p:txBody>
          <a:bodyPr wrap="none" rtlCol="0">
            <a:spAutoFit/>
          </a:bodyPr>
          <a:lstStyle/>
          <a:p>
            <a:r>
              <a:rPr lang="en-US" sz="1200" i="1" dirty="0"/>
              <a:t>©Louise Peace for Hands Off HRI</a:t>
            </a:r>
          </a:p>
        </p:txBody>
      </p:sp>
    </p:spTree>
    <p:extLst>
      <p:ext uri="{BB962C8B-B14F-4D97-AF65-F5344CB8AC3E}">
        <p14:creationId xmlns:p14="http://schemas.microsoft.com/office/powerpoint/2010/main" val="62581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linds(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linds(horizont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2" dur="1000" fill="hold"/>
                                        <p:tgtEl>
                                          <p:spTgt spid="9"/>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4" dur="1000" fill="hold"/>
                                        <p:tgtEl>
                                          <p:spTgt spid="10"/>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6" dur="1000" fill="hold"/>
                                        <p:tgtEl>
                                          <p:spTgt spid="11"/>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0" dur="1000" fill="hold"/>
                                        <p:tgtEl>
                                          <p:spTgt spid="13"/>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367" y="736478"/>
            <a:ext cx="7144045" cy="4247317"/>
          </a:xfrm>
          <a:prstGeom prst="rect">
            <a:avLst/>
          </a:prstGeom>
        </p:spPr>
        <p:txBody>
          <a:bodyPr wrap="square">
            <a:spAutoFit/>
          </a:bodyPr>
          <a:lstStyle/>
          <a:p>
            <a:pPr algn="just"/>
            <a:r>
              <a:rPr lang="en-US" dirty="0"/>
              <a:t>T	D	H	D	O	D	T	R	N	S	I	E	S	A	C	</a:t>
            </a:r>
          </a:p>
          <a:p>
            <a:pPr algn="just"/>
            <a:r>
              <a:rPr lang="en-US" dirty="0"/>
              <a:t>H	S	L	A	S	H	O	S	E	U	C	A	P	N	I	</a:t>
            </a:r>
          </a:p>
          <a:p>
            <a:pPr algn="just"/>
            <a:r>
              <a:rPr lang="en-US" dirty="0"/>
              <a:t>T	M	I	W	P	T	O	R	I	N	R	P	O	E	D	</a:t>
            </a:r>
          </a:p>
          <a:p>
            <a:pPr algn="just"/>
            <a:r>
              <a:rPr lang="en-US" dirty="0"/>
              <a:t>L	P	O	C	C	P	V	S	A	T	O	S	W	U	E	</a:t>
            </a:r>
          </a:p>
          <a:p>
            <a:pPr algn="just"/>
            <a:r>
              <a:rPr lang="tr-TR" dirty="0"/>
              <a:t>A	R	V	O	A	I	Y	L	P	I	N	N	E	R	M	</a:t>
            </a:r>
          </a:p>
          <a:p>
            <a:pPr algn="just"/>
            <a:r>
              <a:rPr lang="tr-TR" dirty="0"/>
              <a:t>E	E	D	D	C	M	U	B	N	I	Z	E	I	I	A	</a:t>
            </a:r>
          </a:p>
          <a:p>
            <a:pPr algn="just"/>
            <a:r>
              <a:rPr lang="fr-FR" dirty="0"/>
              <a:t>H	S	X	E	Q	B	R	</a:t>
            </a:r>
            <a:r>
              <a:rPr lang="fr-FR" dirty="0" err="1"/>
              <a:t>T</a:t>
            </a:r>
            <a:r>
              <a:rPr lang="fr-FR" dirty="0"/>
              <a:t>	I	P	</a:t>
            </a:r>
            <a:r>
              <a:rPr lang="fr-FR" dirty="0" err="1"/>
              <a:t>T</a:t>
            </a:r>
            <a:r>
              <a:rPr lang="fr-FR" dirty="0"/>
              <a:t>	G	D	N	R	</a:t>
            </a:r>
          </a:p>
          <a:p>
            <a:pPr algn="just"/>
            <a:r>
              <a:rPr lang="tr-TR" dirty="0"/>
              <a:t>A	C	B	L	M	X	M	A	Y	R	X	A	K	R	A	</a:t>
            </a:r>
          </a:p>
          <a:p>
            <a:pPr algn="just"/>
            <a:r>
              <a:rPr lang="tr-TR" dirty="0"/>
              <a:t>R	R	A	A	P	E	V	J	H	P	T	Y	L	S	P	</a:t>
            </a:r>
          </a:p>
          <a:p>
            <a:pPr algn="just"/>
            <a:r>
              <a:rPr lang="fr-FR" dirty="0"/>
              <a:t>C	I	L	Q	N	E	L	M	L	P	C	H	</a:t>
            </a:r>
            <a:r>
              <a:rPr lang="fr-FR" dirty="0" err="1"/>
              <a:t>T</a:t>
            </a:r>
            <a:r>
              <a:rPr lang="fr-FR" dirty="0"/>
              <a:t>	N	O	</a:t>
            </a:r>
          </a:p>
          <a:p>
            <a:pPr algn="just"/>
            <a:r>
              <a:rPr lang="fr-FR" dirty="0"/>
              <a:t>J	P	K	</a:t>
            </a:r>
            <a:r>
              <a:rPr lang="fr-FR" dirty="0" err="1"/>
              <a:t>T</a:t>
            </a:r>
            <a:r>
              <a:rPr lang="fr-FR" dirty="0"/>
              <a:t>	N	A	</a:t>
            </a:r>
            <a:r>
              <a:rPr lang="fr-FR" dirty="0" err="1"/>
              <a:t>T</a:t>
            </a:r>
            <a:r>
              <a:rPr lang="fr-FR" dirty="0"/>
              <a:t>	I	O	N	A	L	D	H	J	</a:t>
            </a:r>
          </a:p>
          <a:p>
            <a:pPr algn="just"/>
            <a:r>
              <a:rPr lang="fr-FR" dirty="0"/>
              <a:t>B	</a:t>
            </a:r>
            <a:r>
              <a:rPr lang="fr-FR" dirty="0" err="1"/>
              <a:t>T</a:t>
            </a:r>
            <a:r>
              <a:rPr lang="fr-FR" dirty="0"/>
              <a:t>	E	R	A	C	H	</a:t>
            </a:r>
            <a:r>
              <a:rPr lang="fr-FR" dirty="0" err="1"/>
              <a:t>T</a:t>
            </a:r>
            <a:r>
              <a:rPr lang="fr-FR" dirty="0"/>
              <a:t>	L	A	E	H	K	A	Q	</a:t>
            </a:r>
          </a:p>
          <a:p>
            <a:pPr algn="just"/>
            <a:r>
              <a:rPr lang="tr-TR" dirty="0"/>
              <a:t>S	I	X	T	Y	N	I	N	E	Y	E	A	R	S	Y	</a:t>
            </a:r>
          </a:p>
          <a:p>
            <a:pPr algn="just"/>
            <a:r>
              <a:rPr lang="fr-FR" dirty="0"/>
              <a:t>N	O	E	G	R	U	S	B	E	V	A	N	U	Q	C	</a:t>
            </a:r>
          </a:p>
          <a:p>
            <a:pPr algn="just"/>
            <a:r>
              <a:rPr lang="fr-FR" dirty="0"/>
              <a:t>C	N	S	X	M	U	Q	P	H	C	S	Q	S	H	V	</a:t>
            </a:r>
          </a:p>
        </p:txBody>
      </p:sp>
      <p:sp>
        <p:nvSpPr>
          <p:cNvPr id="3" name="TextBox 2"/>
          <p:cNvSpPr txBox="1"/>
          <p:nvPr/>
        </p:nvSpPr>
        <p:spPr>
          <a:xfrm>
            <a:off x="2829013" y="213258"/>
            <a:ext cx="3330234" cy="523220"/>
          </a:xfrm>
          <a:prstGeom prst="rect">
            <a:avLst/>
          </a:prstGeom>
          <a:noFill/>
        </p:spPr>
        <p:txBody>
          <a:bodyPr wrap="none" rtlCol="0">
            <a:spAutoFit/>
          </a:bodyPr>
          <a:lstStyle/>
          <a:p>
            <a:r>
              <a:rPr lang="en-US" sz="2800" b="1" dirty="0"/>
              <a:t>Happy Birthday NHS!</a:t>
            </a:r>
          </a:p>
        </p:txBody>
      </p:sp>
      <p:sp>
        <p:nvSpPr>
          <p:cNvPr id="4" name="Rectangle 3"/>
          <p:cNvSpPr/>
          <p:nvPr/>
        </p:nvSpPr>
        <p:spPr>
          <a:xfrm>
            <a:off x="389775" y="4949475"/>
            <a:ext cx="8273293" cy="1477328"/>
          </a:xfrm>
          <a:prstGeom prst="rect">
            <a:avLst/>
          </a:prstGeom>
        </p:spPr>
        <p:txBody>
          <a:bodyPr wrap="square">
            <a:spAutoFit/>
          </a:bodyPr>
          <a:lstStyle/>
          <a:p>
            <a:endParaRPr lang="en-US" dirty="0"/>
          </a:p>
          <a:p>
            <a:r>
              <a:rPr lang="en-US" dirty="0"/>
              <a:t>AMBULANCE		ANEURIN			BEVAN		NURSE	DENTIST</a:t>
            </a:r>
          </a:p>
          <a:p>
            <a:r>
              <a:rPr lang="en-US" dirty="0"/>
              <a:t>DOCTOR			HEALTHCARE		HOSPITAL	  			SURGEON</a:t>
            </a:r>
          </a:p>
          <a:p>
            <a:r>
              <a:rPr lang="en-US" dirty="0"/>
              <a:t>PARAMEDIC		PHARMACIST		PRESCRIPTION			APPOINTMENT</a:t>
            </a:r>
          </a:p>
          <a:p>
            <a:r>
              <a:rPr lang="en-US" dirty="0"/>
              <a:t>HAPPY BIRTHDAY		NATIONAL | HEALTH | SERVICE 		SIXTY NINE YEARS</a:t>
            </a:r>
          </a:p>
        </p:txBody>
      </p:sp>
      <p:sp>
        <p:nvSpPr>
          <p:cNvPr id="5" name="TextBox 4"/>
          <p:cNvSpPr txBox="1"/>
          <p:nvPr/>
        </p:nvSpPr>
        <p:spPr>
          <a:xfrm>
            <a:off x="6793002" y="6448274"/>
            <a:ext cx="2264587" cy="276999"/>
          </a:xfrm>
          <a:prstGeom prst="rect">
            <a:avLst/>
          </a:prstGeom>
          <a:noFill/>
        </p:spPr>
        <p:txBody>
          <a:bodyPr wrap="none" rtlCol="0">
            <a:spAutoFit/>
          </a:bodyPr>
          <a:lstStyle/>
          <a:p>
            <a:r>
              <a:rPr lang="en-US" sz="1200" i="1" dirty="0"/>
              <a:t>©Louise Peace for Hands Off HRI</a:t>
            </a:r>
          </a:p>
        </p:txBody>
      </p:sp>
    </p:spTree>
    <p:extLst>
      <p:ext uri="{BB962C8B-B14F-4D97-AF65-F5344CB8AC3E}">
        <p14:creationId xmlns:p14="http://schemas.microsoft.com/office/powerpoint/2010/main" val="8981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0" y="646688"/>
            <a:ext cx="8700577" cy="5755423"/>
          </a:xfrm>
          <a:prstGeom prst="rect">
            <a:avLst/>
          </a:prstGeom>
        </p:spPr>
        <p:txBody>
          <a:bodyPr wrap="square">
            <a:spAutoFit/>
          </a:bodyPr>
          <a:lstStyle/>
          <a:p>
            <a:pPr marL="285750" indent="-285750">
              <a:buFont typeface="Arial"/>
              <a:buChar char="•"/>
            </a:pPr>
            <a:r>
              <a:rPr lang="en-US" sz="1600" dirty="0"/>
              <a:t>In comparison with the healthcare systems of ten other countries (Australia, Canada, France, Germany, Netherlands, New Zealand, Norway, Sweden, Switzerland and USA) the NHS was found to be the most impressive overall by the Commonwealth Fund in 2014.  </a:t>
            </a:r>
          </a:p>
          <a:p>
            <a:pPr marL="285750" indent="-285750">
              <a:buFont typeface="Arial"/>
              <a:buChar char="•"/>
            </a:pPr>
            <a:endParaRPr lang="en-US" sz="1600" dirty="0"/>
          </a:p>
          <a:p>
            <a:pPr marL="285750" indent="-285750">
              <a:buFont typeface="Arial"/>
              <a:buChar char="•"/>
            </a:pPr>
            <a:r>
              <a:rPr lang="en-US" sz="1600" dirty="0"/>
              <a:t>The NHS was rated as the best system in terms of efficiency, effective care, safe care, coordinated care, patient-</a:t>
            </a:r>
            <a:r>
              <a:rPr lang="en-US" sz="1600" dirty="0" err="1"/>
              <a:t>centred</a:t>
            </a:r>
            <a:r>
              <a:rPr lang="en-US" sz="1600" dirty="0"/>
              <a:t> care and cost-related problems. It was also ranked second for equity.</a:t>
            </a:r>
          </a:p>
          <a:p>
            <a:pPr marL="285750" indent="-285750">
              <a:buFont typeface="Arial"/>
              <a:buChar char="•"/>
            </a:pPr>
            <a:r>
              <a:rPr lang="en-US" sz="1600" dirty="0"/>
              <a:t>However in the category of healthy lives (10th), the NHS fared less well.</a:t>
            </a:r>
          </a:p>
          <a:p>
            <a:pPr marL="285750" indent="-285750">
              <a:buFont typeface="Arial"/>
              <a:buChar char="•"/>
            </a:pPr>
            <a:endParaRPr lang="en-US" sz="1600" dirty="0"/>
          </a:p>
          <a:p>
            <a:pPr marL="285750" indent="-285750">
              <a:buFont typeface="Arial"/>
              <a:buChar char="•"/>
            </a:pPr>
            <a:r>
              <a:rPr lang="en-US" sz="1600" dirty="0"/>
              <a:t>Current health expenditure in the UK was 9.78 per cent of GDP in 2015. This compares to 16.91 per cent in the USA, 11.08 per cent in Germany, 11.01 per cent in France, 10.76 per cent in the Netherlands, 10.59 per cent in Denmark, 10.16 per cent in Canada, 9.05 per cent in Italy and 9.00 per cent in Spain.</a:t>
            </a:r>
          </a:p>
          <a:p>
            <a:pPr marL="285750" indent="-285750">
              <a:buFont typeface="Arial"/>
              <a:buChar char="•"/>
            </a:pPr>
            <a:endParaRPr lang="en-US" sz="1600" dirty="0"/>
          </a:p>
          <a:p>
            <a:pPr marL="285750" indent="-285750">
              <a:buFont typeface="Arial"/>
              <a:buChar char="•"/>
            </a:pPr>
            <a:r>
              <a:rPr lang="en-US" sz="1600" dirty="0"/>
              <a:t>Current expenditure per capita (using the purchasing power parity) for the UK was $4,015 in 2015. This can be compared to $9,451 in the USA, $5,343 in the Netherlands, $5,267 in Germany, $4,943 in Denmark, $4,614 in Canada, $4,415 in France, $3,272 in Italy and $3,153 in Spain.  </a:t>
            </a:r>
          </a:p>
          <a:p>
            <a:pPr marL="285750" indent="-285750">
              <a:buFont typeface="Arial"/>
              <a:buChar char="•"/>
            </a:pPr>
            <a:endParaRPr lang="en-US" sz="1600" dirty="0"/>
          </a:p>
          <a:p>
            <a:pPr marL="285750" indent="-285750">
              <a:buFont typeface="Arial"/>
              <a:buChar char="•"/>
            </a:pPr>
            <a:r>
              <a:rPr lang="en-US" sz="1600" dirty="0"/>
              <a:t>The UK had 2.8 physicians per 1,000 people in 2015, compared to 4.1 in Germany (2014), 3.9 in Italy (2014), 3.8 in Spain (2014), 3.5 in Australia (2014), 3.4 in France, 3.0 in New Zealand and 2.6 in Canada (2014).</a:t>
            </a:r>
          </a:p>
          <a:p>
            <a:pPr marL="285750" indent="-285750">
              <a:buFont typeface="Arial"/>
              <a:buChar char="•"/>
            </a:pPr>
            <a:endParaRPr lang="en-US" sz="1600" dirty="0"/>
          </a:p>
          <a:p>
            <a:pPr marL="285750" indent="-285750">
              <a:buFont typeface="Arial"/>
              <a:buChar char="•"/>
            </a:pPr>
            <a:r>
              <a:rPr lang="en-US" sz="1600" dirty="0"/>
              <a:t>The UK had 2.7 hospital beds per 1,000 people in 2014, compared to 8.2 in Germany, 6.2 in France, 3.0 in Spain, 2.8 in New Zealand and 2.7 in Denmark.</a:t>
            </a:r>
          </a:p>
        </p:txBody>
      </p:sp>
      <p:sp>
        <p:nvSpPr>
          <p:cNvPr id="4" name="Title 1"/>
          <p:cNvSpPr txBox="1">
            <a:spLocks/>
          </p:cNvSpPr>
          <p:nvPr/>
        </p:nvSpPr>
        <p:spPr>
          <a:xfrm>
            <a:off x="0" y="-165717"/>
            <a:ext cx="9144000" cy="652616"/>
          </a:xfrm>
          <a:prstGeom prst="rect">
            <a:avLst/>
          </a:prstGeom>
          <a:solidFill>
            <a:schemeClr val="tx2">
              <a:lumMod val="60000"/>
              <a:lumOff val="40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rPr>
              <a:t>International comparisons</a:t>
            </a:r>
          </a:p>
          <a:p>
            <a:endParaRPr lang="en-US" sz="3600" dirty="0">
              <a:solidFill>
                <a:schemeClr val="bg1"/>
              </a:solidFill>
            </a:endParaRPr>
          </a:p>
        </p:txBody>
      </p:sp>
      <p:sp>
        <p:nvSpPr>
          <p:cNvPr id="5" name="TextBox 4"/>
          <p:cNvSpPr txBox="1"/>
          <p:nvPr/>
        </p:nvSpPr>
        <p:spPr>
          <a:xfrm>
            <a:off x="6793002" y="6448274"/>
            <a:ext cx="2264587" cy="276999"/>
          </a:xfrm>
          <a:prstGeom prst="rect">
            <a:avLst/>
          </a:prstGeom>
          <a:noFill/>
        </p:spPr>
        <p:txBody>
          <a:bodyPr wrap="none" rtlCol="0">
            <a:spAutoFit/>
          </a:bodyPr>
          <a:lstStyle/>
          <a:p>
            <a:r>
              <a:rPr lang="en-US" sz="1200" i="1" dirty="0"/>
              <a:t>©Louise Peace for Hands Off HRI</a:t>
            </a:r>
          </a:p>
        </p:txBody>
      </p:sp>
    </p:spTree>
    <p:extLst>
      <p:ext uri="{BB962C8B-B14F-4D97-AF65-F5344CB8AC3E}">
        <p14:creationId xmlns:p14="http://schemas.microsoft.com/office/powerpoint/2010/main" val="173763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730</TotalTime>
  <Words>1253</Words>
  <Application>Microsoft Office PowerPoint</Application>
  <PresentationFormat>On-screen Show (4:3)</PresentationFormat>
  <Paragraphs>176</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How many jobs can you think of  in the NHS?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Peace</dc:creator>
  <cp:lastModifiedBy>Jackie Murphy</cp:lastModifiedBy>
  <cp:revision>42</cp:revision>
  <dcterms:created xsi:type="dcterms:W3CDTF">2017-05-12T08:35:14Z</dcterms:created>
  <dcterms:modified xsi:type="dcterms:W3CDTF">2017-05-21T10:27:42Z</dcterms:modified>
</cp:coreProperties>
</file>